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49" r:id="rId2"/>
    <p:sldId id="413" r:id="rId3"/>
    <p:sldId id="419" r:id="rId4"/>
    <p:sldId id="420" r:id="rId5"/>
    <p:sldId id="425" r:id="rId6"/>
    <p:sldId id="464" r:id="rId7"/>
    <p:sldId id="454" r:id="rId8"/>
    <p:sldId id="362" r:id="rId9"/>
    <p:sldId id="325" r:id="rId10"/>
    <p:sldId id="460" r:id="rId11"/>
    <p:sldId id="455" r:id="rId12"/>
    <p:sldId id="456" r:id="rId13"/>
    <p:sldId id="458" r:id="rId14"/>
    <p:sldId id="463" r:id="rId15"/>
    <p:sldId id="421" r:id="rId16"/>
    <p:sldId id="426" r:id="rId17"/>
    <p:sldId id="424" r:id="rId18"/>
    <p:sldId id="423" r:id="rId19"/>
    <p:sldId id="453" r:id="rId20"/>
    <p:sldId id="461" r:id="rId21"/>
    <p:sldId id="457" r:id="rId22"/>
    <p:sldId id="441" r:id="rId23"/>
    <p:sldId id="444" r:id="rId24"/>
    <p:sldId id="446" r:id="rId25"/>
    <p:sldId id="447" r:id="rId26"/>
    <p:sldId id="451" r:id="rId27"/>
    <p:sldId id="452" r:id="rId28"/>
    <p:sldId id="390" r:id="rId29"/>
    <p:sldId id="415" r:id="rId30"/>
    <p:sldId id="416" r:id="rId31"/>
    <p:sldId id="418" r:id="rId32"/>
    <p:sldId id="417" r:id="rId33"/>
    <p:sldId id="430" r:id="rId34"/>
    <p:sldId id="436" r:id="rId35"/>
    <p:sldId id="438" r:id="rId36"/>
    <p:sldId id="431" r:id="rId37"/>
    <p:sldId id="377" r:id="rId38"/>
    <p:sldId id="434" r:id="rId39"/>
    <p:sldId id="432" r:id="rId40"/>
    <p:sldId id="429" r:id="rId41"/>
    <p:sldId id="371" r:id="rId42"/>
    <p:sldId id="466" r:id="rId43"/>
    <p:sldId id="370" r:id="rId44"/>
    <p:sldId id="467" r:id="rId45"/>
    <p:sldId id="46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Naar" initials="RN" lastIdx="2" clrIdx="0">
    <p:extLst>
      <p:ext uri="{19B8F6BF-5375-455C-9EA6-DF929625EA0E}">
        <p15:presenceInfo xmlns:p15="http://schemas.microsoft.com/office/powerpoint/2012/main" userId="Richard Na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00"/>
    <a:srgbClr val="FFFDE4"/>
    <a:srgbClr val="000E92"/>
    <a:srgbClr val="5B7BB5"/>
    <a:srgbClr val="ACBCD9"/>
    <a:srgbClr val="080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3666" autoAdjust="0"/>
  </p:normalViewPr>
  <p:slideViewPr>
    <p:cSldViewPr snapToGrid="0">
      <p:cViewPr varScale="1">
        <p:scale>
          <a:sx n="95" d="100"/>
          <a:sy n="95" d="100"/>
        </p:scale>
        <p:origin x="11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2953F-105C-40E6-85A4-A2C86A996800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DBB40-07F4-41F1-A3FA-47B5165E7B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4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https://www.hegalpha.com/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644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Cacioppo, J. T.,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Tassinary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 G.,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Berntson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 (Eds.). (2007).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Handbook of psychophysiology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Cambridge university press.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071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Legner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Kalwa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U., Patel, V.,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Chesmore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Pandey, S. (2019). Sweat sensing in the smart wearables era: Towards integrative, multifunctional and body-compliant perspiration analysis.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Sensors and Actuators A: Physical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296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200-221.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Boucsein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Electrodermal activity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Science &amp; Business Media.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28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Legner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Kalwa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U., Patel, V.,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Chesmore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Pandey, S. (2019). Sweat sensing in the smart wearables era: Towards integrative, multifunctional and body-compliant perspiration analysis.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Sensors and Actuators A: Physical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296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200-221.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Boucsein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Electrodermal activity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Science &amp; Business Media.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650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https://www.youtube.com/watch?v=nSasaqQV2xg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654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GB" dirty="0">
                <a:effectLst/>
                <a:latin typeface="Arial" panose="020B0604020202020204" pitchFamily="34" charset="0"/>
              </a:rPr>
              <a:t>Picard, R. W., </a:t>
            </a:r>
            <a:r>
              <a:rPr lang="en-GB" dirty="0" err="1">
                <a:effectLst/>
                <a:latin typeface="Arial" panose="020B0604020202020204" pitchFamily="34" charset="0"/>
              </a:rPr>
              <a:t>Fedor</a:t>
            </a:r>
            <a:r>
              <a:rPr lang="en-GB" dirty="0">
                <a:effectLst/>
                <a:latin typeface="Arial" panose="020B0604020202020204" pitchFamily="34" charset="0"/>
              </a:rPr>
              <a:t>, S., &amp; </a:t>
            </a:r>
            <a:r>
              <a:rPr lang="en-GB" dirty="0" err="1">
                <a:effectLst/>
                <a:latin typeface="Arial" panose="020B0604020202020204" pitchFamily="34" charset="0"/>
              </a:rPr>
              <a:t>Ayzenberg</a:t>
            </a:r>
            <a:r>
              <a:rPr lang="en-GB" dirty="0">
                <a:effectLst/>
                <a:latin typeface="Arial" panose="020B0604020202020204" pitchFamily="34" charset="0"/>
              </a:rPr>
              <a:t>, Y. (2016). Multiple arousal theory and daily-life electrodermal activity asymmetry. </a:t>
            </a:r>
            <a:r>
              <a:rPr lang="en-GB" i="1" dirty="0">
                <a:effectLst/>
                <a:latin typeface="Arial" panose="020B0604020202020204" pitchFamily="34" charset="0"/>
              </a:rPr>
              <a:t>Emotion Review</a:t>
            </a:r>
            <a:r>
              <a:rPr lang="en-GB" dirty="0">
                <a:effectLst/>
                <a:latin typeface="Arial" panose="020B0604020202020204" pitchFamily="34" charset="0"/>
              </a:rPr>
              <a:t>, </a:t>
            </a:r>
            <a:r>
              <a:rPr lang="en-GB" i="1" dirty="0">
                <a:effectLst/>
                <a:latin typeface="Arial" panose="020B0604020202020204" pitchFamily="34" charset="0"/>
              </a:rPr>
              <a:t>8</a:t>
            </a:r>
            <a:r>
              <a:rPr lang="en-GB" dirty="0">
                <a:effectLst/>
                <a:latin typeface="Arial" panose="020B0604020202020204" pitchFamily="34" charset="0"/>
              </a:rPr>
              <a:t>(1), 62-75.</a:t>
            </a:r>
            <a:r>
              <a:rPr lang="et-EE" dirty="0">
                <a:effectLst/>
                <a:latin typeface="Arial" panose="020B0604020202020204" pitchFamily="34" charset="0"/>
              </a:rPr>
              <a:t> </a:t>
            </a:r>
            <a:r>
              <a:rPr lang="en-GB" dirty="0"/>
              <a:t>Chicago</a:t>
            </a:r>
            <a:br>
              <a:rPr lang="en-GB" dirty="0"/>
            </a:br>
            <a:endParaRPr lang="et-EE" dirty="0"/>
          </a:p>
          <a:p>
            <a:pPr fontAlgn="t"/>
            <a:endParaRPr lang="et-EE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sz="1800" b="1" i="0" u="none" strike="noStrike" baseline="0" dirty="0">
                <a:latin typeface="OfficinaSansStd-Bold"/>
              </a:rPr>
              <a:t>Figure 2. </a:t>
            </a:r>
            <a:r>
              <a:rPr lang="en-GB" sz="1800" b="0" i="0" u="none" strike="noStrike" baseline="0" dirty="0">
                <a:latin typeface="OfficinaSansStd-Book"/>
              </a:rPr>
              <a:t>Five hours of bilateral data including two meetings (shaded). Red = right wrist, blue = left wrist. Top graph = SCL. Middle two graphs =</a:t>
            </a:r>
          </a:p>
          <a:p>
            <a:pPr algn="l"/>
            <a:r>
              <a:rPr lang="en-GB" sz="1800" b="0" i="0" u="none" strike="noStrike" baseline="0" dirty="0">
                <a:latin typeface="OfficinaSansStd-Book"/>
              </a:rPr>
              <a:t>activity level. Bottom graph = skin temperature. The team meeting has low and mostly symmetric EDA after the “sorry I’m late” entrance peaks.</a:t>
            </a:r>
          </a:p>
          <a:p>
            <a:pPr algn="l"/>
            <a:r>
              <a:rPr lang="en-GB" sz="1800" b="0" i="0" u="none" strike="noStrike" baseline="0" dirty="0">
                <a:latin typeface="OfficinaSansStd-Book"/>
              </a:rPr>
              <a:t>The high-stakes meeting with top potential partners has higher arousal on both left and right sides, with substantially more right arousal than left.</a:t>
            </a:r>
          </a:p>
          <a:p>
            <a:pPr algn="l"/>
            <a:r>
              <a:rPr lang="en-GB" sz="1800" b="0" i="0" u="none" strike="noStrike" baseline="0" dirty="0">
                <a:latin typeface="OfficinaSansStd-Book"/>
              </a:rPr>
              <a:t>Symmetry returns as soon as the high-stakes meeting ends.</a:t>
            </a:r>
            <a:endParaRPr lang="en-GB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333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Regalia, G.,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Onorati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F., Lai, M.,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Caborni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&amp; Picard, R. W. (2019). Multimodal wrist-worn devices for seizure detection and advancing research: focus on the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Empatica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wristbands.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Epilepsy research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153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79-82.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671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https://www.youtube.com/watch?v=ZCO6o2Vyc2Q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064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Boucsein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Electrodermal activity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Science &amp; Business Media.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AdvP6960"/>
              </a:rPr>
              <a:t>Fig. 1.6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Central nervous system elicitation of EDA in humans.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6A"/>
              </a:rPr>
              <a:t>1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: ipsilateral influences from the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limbic system via hypothalamic thermoregulatory areas (EDA1);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6A"/>
              </a:rPr>
              <a:t>2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: contralateral influences from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premotor cortical and basal ganglia areas (EDA2);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6A"/>
              </a:rPr>
              <a:t>3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: reticular influences. Dashed: Connections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within the limbic system (Fig. </a:t>
            </a:r>
            <a:r>
              <a:rPr lang="en-GB" sz="1800" b="0" i="0" u="none" strike="noStrike" baseline="0" dirty="0">
                <a:solidFill>
                  <a:srgbClr val="0000FF"/>
                </a:solidFill>
                <a:latin typeface="AdvP6975"/>
              </a:rPr>
              <a:t>1.4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, Sect. </a:t>
            </a:r>
            <a:r>
              <a:rPr lang="en-GB" sz="1800" b="0" i="0" u="none" strike="noStrike" baseline="0" dirty="0">
                <a:solidFill>
                  <a:srgbClr val="0000FF"/>
                </a:solidFill>
                <a:latin typeface="AdvP6975"/>
              </a:rPr>
              <a:t>1.3.2.2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). Adapted from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AdvP6975"/>
              </a:rPr>
              <a:t>Schliack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 and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AdvP6975"/>
              </a:rPr>
              <a:t>Schiffter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 (1979),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Fig. 1.4c. Copyright 1979 by Springer. Used by permission of the publisher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477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TimesNewRomanPSMT"/>
              </a:rPr>
              <a:t>Figure 4 reveals three important findings: (a) Responses to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direct stimulation of the eight limbic regions are strong and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asymmetric: 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The left amygdala, left anterior hippocampus, left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posterior hippocampus, and left anterior cingulate gyrus gave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strong and statistically 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significant EDA responses on the left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side of the body and almost no response on the right. </a:t>
            </a:r>
            <a:r>
              <a:rPr lang="en-GB" sz="1800" b="0" i="0" u="none" strike="noStrike" baseline="0" dirty="0" err="1">
                <a:latin typeface="TimesNewRomanPSMT"/>
              </a:rPr>
              <a:t>Ipsilaterality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also held when the limbic 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structures on the right side of the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brain were directly stimulated. In particular, the amygdalae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gave the strongest EDA responses. 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(b) Responses to direct stimulation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of the four cortical regions were small and symmetric: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left and right frontal cortical convexities and 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left and right mid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cortical regions of the second temporal gyri contributed equally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to the left and right palmar EDA. (c) The response from the</a:t>
            </a: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limbic regions was significantly stronger than the cortical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regions.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endParaRPr lang="et-EE" sz="1800" b="0" i="0" u="none" strike="noStrike" baseline="0" dirty="0">
              <a:latin typeface="TimesNewRomanPSMT"/>
            </a:endParaRPr>
          </a:p>
          <a:p>
            <a:pPr algn="l"/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Picard, R. W.,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Fedor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Ayzenberg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(2016). Multiple arousal theory and daily-life electrodermal activity asymmetry.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Emotion Review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62-75.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Mangina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A.,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Beuzeron-Mangina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H. (1996). Direct electrical stimulation of specific human brain structures and bilateral electrodermal activity.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Psychophysiology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(1-2), 1-8.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890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Boucsein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Electrodermal activity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Science &amp; Business Media.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latin typeface="+mj-lt"/>
              </a:rPr>
              <a:t>Cacioppo, J. T., </a:t>
            </a:r>
            <a:r>
              <a:rPr lang="en-GB" sz="1200" b="0" dirty="0" err="1">
                <a:latin typeface="+mj-lt"/>
              </a:rPr>
              <a:t>Tassinary</a:t>
            </a:r>
            <a:r>
              <a:rPr lang="en-GB" sz="1200" b="0" dirty="0">
                <a:latin typeface="+mj-lt"/>
              </a:rPr>
              <a:t>, L. G., &amp; </a:t>
            </a:r>
            <a:r>
              <a:rPr lang="en-GB" sz="1200" b="0" dirty="0" err="1">
                <a:latin typeface="+mj-lt"/>
              </a:rPr>
              <a:t>Berntson</a:t>
            </a:r>
            <a:r>
              <a:rPr lang="en-GB" sz="1200" b="0" dirty="0">
                <a:latin typeface="+mj-lt"/>
              </a:rPr>
              <a:t>, G. (Eds.). (2007). Handbook of psychophysiology. Cambridge university press.</a:t>
            </a: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21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Anderson, C. A., Lazard, D. S., &amp; Hartley, D. E. (2017). Plasticity in bilateral superior temporal cortex: Effects of deafness and cochlear implantation on auditory and visual speech processing.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Hearing research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343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138-149.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/>
              <a:t>http://www.psychlab.com/SC_explained.html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https://www.youtube.com/watch?v=-KupdgJERng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231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https://www.kaltura.com/index.php/extwidget/preview/partner_id/816122/uiconf_id/44640271/entry_id/0_zgy98rfg/embed/dynamic?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https://sk.sagepub.com/books/essential-psychology/n7.xml</a:t>
            </a:r>
            <a:endParaRPr lang="et-EE" dirty="0"/>
          </a:p>
          <a:p>
            <a:endParaRPr lang="et-EE" dirty="0"/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Castro, A., &amp; Sergeant, M. (2010). The human nervous system: functional anatomy. In P.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BanyardM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N. Davies, &amp; C. Norman (Eds.), 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Essential psychology: A concise introduction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(pp. 129-149). SAGE Publications Ltd, https://www.doi.org/10.4135/9781446251461.n7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645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https://www.kaltura.com/index.php/extwidget/preview/partner_id/816122/uiconf_id/44640271/entry_id/0_zgy98rfg/embed/dynamic?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https://sk.sagepub.com/books/essential-psychology/n7.xml</a:t>
            </a:r>
            <a:endParaRPr lang="et-EE" dirty="0"/>
          </a:p>
          <a:p>
            <a:endParaRPr lang="et-EE" dirty="0"/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Castro, A., &amp; Sergeant, M. (2010). The human nervous system: functional anatomy. In P.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BanyardM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N. Davies, &amp; C. Norman (Eds.), 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Essential psychology: A concise introduction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(pp. 129-149). SAGE Publications Ltd, https://www.doi.org/10.4135/9781446251461.n7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382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https://www.kaltura.com/index.php/extwidget/preview/partner_id/816122/uiconf_id/44640271/entry_id/0_zgy98rfg/embed/dynamic?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https://sk.sagepub.com/books/essential-psychology/n7.xml</a:t>
            </a:r>
            <a:endParaRPr lang="et-EE" dirty="0"/>
          </a:p>
          <a:p>
            <a:endParaRPr lang="et-EE" dirty="0"/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Castro, A., &amp; Sergeant, M. (2010). The human nervous system: functional anatomy. In P.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BanyardM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N. Davies, &amp; C. Norman (Eds.), 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Essential psychology: A concise introduction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(pp. 129-149). SAGE Publications Ltd, https://www.doi.org/10.4135/9781446251461.n7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83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https://www.kaltura.com/index.php/extwidget/preview/partner_id/816122/uiconf_id/44640271/entry_id/0_zgy98rfg/embed/dynamic?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https://sk.sagepub.com/books/essential-psychology/n7.xml</a:t>
            </a:r>
            <a:endParaRPr lang="et-EE" dirty="0"/>
          </a:p>
          <a:p>
            <a:endParaRPr lang="et-EE" dirty="0"/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Castro, A., &amp; Sergeant, M. (2010). The human nervous system: functional anatomy. In P.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BanyardM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N. Davies, &amp; C. Norman (Eds.), 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Essential psychology: A concise introduction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(pp. 129-149). SAGE Publications Ltd, https://www.doi.org/10.4135/9781446251461.n7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191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https://www.kaltura.com/index.php/extwidget/preview/partner_id/816122/uiconf_id/44640271/entry_id/0_zgy98rfg/embed/dynamic?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https://sk.sagepub.com/books/essential-psychology/n7.xml</a:t>
            </a:r>
            <a:endParaRPr lang="et-EE" dirty="0"/>
          </a:p>
          <a:p>
            <a:endParaRPr lang="et-EE" dirty="0"/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Castro, A., &amp; Sergeant, M. (2010). The human nervous system: functional anatomy. In P.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BanyardM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N. Davies, &amp; C. Norman (Eds.), 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Essential psychology: A concise introduction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(pp. 129-149). SAGE Publications Ltd, https://www.doi.org/10.4135/9781446251461.n7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206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t-EE" dirty="0"/>
              <a:t>https://et.wikipedia.org/wiki/Kompuutertomograaf#/media/Fail:UPMCEast_CTscan.jpg</a:t>
            </a:r>
          </a:p>
          <a:p>
            <a:endParaRPr lang="en-GB" dirty="0"/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82407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Maguire, E. A.,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Gadian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G.,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Johnsrude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S., Good, C. D., Ashburner, J.,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Frackowiak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S., &amp; Frith, C. D. (2000). Navigation-related structural change in the hippocampi of taxi drivers.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National Academy of Sciences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97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4398-4403.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GB" sz="1800" b="1" i="0" u="none" strike="noStrike" baseline="0" dirty="0">
                <a:latin typeface="Frutiger-Bold"/>
              </a:rPr>
              <a:t>Fig. 2. </a:t>
            </a:r>
            <a:r>
              <a:rPr lang="en-GB" sz="1800" b="0" i="0" u="none" strike="noStrike" baseline="0" dirty="0">
                <a:latin typeface="Frutiger-Roman"/>
              </a:rPr>
              <a:t>Volumetric analysis findings. The orientation of the slices measured in the volumetric analysis with respect to the hippocampus is shown (</a:t>
            </a:r>
            <a:r>
              <a:rPr lang="en-GB" sz="1800" b="0" i="1" u="none" strike="noStrike" baseline="0" dirty="0">
                <a:latin typeface="Frutiger-Italic"/>
              </a:rPr>
              <a:t>Top Right Inset</a:t>
            </a:r>
            <a:r>
              <a:rPr lang="en-GB" sz="1800" b="0" i="0" u="none" strike="noStrike" baseline="0" dirty="0">
                <a:latin typeface="Frutiger-Roman"/>
              </a:rPr>
              <a:t>).</a:t>
            </a:r>
          </a:p>
          <a:p>
            <a:pPr algn="l"/>
            <a:r>
              <a:rPr lang="en-GB" sz="1800" b="0" i="0" u="none" strike="noStrike" baseline="0" dirty="0">
                <a:latin typeface="Frutiger-Roman"/>
              </a:rPr>
              <a:t>A, anterior; B, body; P, posterior. (</a:t>
            </a:r>
            <a:r>
              <a:rPr lang="en-GB" sz="1800" b="0" i="1" u="none" strike="noStrike" baseline="0" dirty="0">
                <a:latin typeface="Frutiger-Italic"/>
              </a:rPr>
              <a:t>Upper</a:t>
            </a:r>
            <a:r>
              <a:rPr lang="en-GB" sz="1800" b="0" i="0" u="none" strike="noStrike" baseline="0" dirty="0">
                <a:latin typeface="Frutiger-Roman"/>
              </a:rPr>
              <a:t>) The mean of the cross-sectional area measurements (uncorrected for ICV) for the three regions of the left hippocampus</a:t>
            </a:r>
          </a:p>
          <a:p>
            <a:pPr algn="l"/>
            <a:r>
              <a:rPr lang="en-GB" sz="1800" b="0" i="0" u="none" strike="noStrike" baseline="0" dirty="0">
                <a:latin typeface="Frutiger-Roman"/>
              </a:rPr>
              <a:t>(LH). (</a:t>
            </a:r>
            <a:r>
              <a:rPr lang="en-GB" sz="1800" b="0" i="1" u="none" strike="noStrike" baseline="0" dirty="0">
                <a:latin typeface="Frutiger-Italic"/>
              </a:rPr>
              <a:t>Lower</a:t>
            </a:r>
            <a:r>
              <a:rPr lang="en-GB" sz="1800" b="0" i="0" u="none" strike="noStrike" baseline="0" dirty="0">
                <a:latin typeface="Frutiger-Roman"/>
              </a:rPr>
              <a:t>) The means for the right hippocampus (RH). Taxi drivers had a significantly greater volume relative to controls in the posterior hippocampus, and</a:t>
            </a:r>
          </a:p>
          <a:p>
            <a:pPr algn="l"/>
            <a:r>
              <a:rPr lang="en-GB" sz="1800" b="0" i="0" u="none" strike="noStrike" baseline="0" dirty="0">
                <a:latin typeface="Frutiger-Roman"/>
              </a:rPr>
              <a:t>controls showed greater hippocampal volume in the anterior. There was no difference between the two groups in the hippocampus body. </a:t>
            </a:r>
            <a:r>
              <a:rPr lang="en-GB" sz="1800" b="1" i="0" u="none" strike="noStrike" baseline="0" dirty="0">
                <a:latin typeface="Frutiger-BoldCn"/>
              </a:rPr>
              <a:t>*</a:t>
            </a:r>
            <a:r>
              <a:rPr lang="en-GB" sz="1800" b="0" i="0" u="none" strike="noStrike" baseline="0" dirty="0">
                <a:latin typeface="Frutiger-Roman"/>
              </a:rPr>
              <a:t>, </a:t>
            </a:r>
            <a:r>
              <a:rPr lang="en-GB" sz="1800" b="0" i="1" u="none" strike="noStrike" baseline="0" dirty="0">
                <a:latin typeface="Frutiger-Italic"/>
              </a:rPr>
              <a:t>P </a:t>
            </a:r>
            <a:r>
              <a:rPr lang="en-GB" sz="1800" b="0" i="0" u="none" strike="noStrike" baseline="0" dirty="0">
                <a:latin typeface="Universal-GreekwithMathPi"/>
              </a:rPr>
              <a:t>, </a:t>
            </a:r>
            <a:r>
              <a:rPr lang="en-GB" sz="1800" b="0" i="0" u="none" strike="noStrike" baseline="0" dirty="0">
                <a:latin typeface="Frutiger-Roman"/>
              </a:rPr>
              <a:t>0.05.</a:t>
            </a:r>
            <a:endParaRPr lang="en-GB" dirty="0"/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29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59737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https://www.npr.org/2014/08/17/340906546/the-machine-that-tried-to-scan-the-brain-in-1882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688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https://blacksmithu.com/how-blacksmiths-measure-temperature/</a:t>
            </a:r>
            <a:endParaRPr lang="et-EE" dirty="0"/>
          </a:p>
          <a:p>
            <a:endParaRPr lang="et-EE" dirty="0"/>
          </a:p>
          <a:p>
            <a:endParaRPr lang="et-EE" dirty="0"/>
          </a:p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Higgs Force: Cosmic Symmetry Shattered: the Story of the Greatest Scientific Discovery for 50 Years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Quantum Wave Publishing.</a:t>
            </a:r>
            <a:r>
              <a:rPr lang="et-E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(vt </a:t>
            </a:r>
            <a:r>
              <a:rPr lang="et-E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pt</a:t>
            </a:r>
            <a:r>
              <a:rPr lang="et-E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73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https://www.youtube.com/watch?v=1uPyq63aRvg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https://www.extremetech.com/extreme/167878-every-color-of-the-suns-rainbow-why-are-there-so-many-missing</a:t>
            </a:r>
            <a:endParaRPr lang="et-EE" dirty="0"/>
          </a:p>
          <a:p>
            <a:endParaRPr lang="et-E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Higgs Force: Cosmic Symmetry Shattered: the Story of the Greatest Scientific Discovery for 50 Years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Quantum Wave Publishing.</a:t>
            </a:r>
            <a:r>
              <a:rPr lang="et-E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(vt </a:t>
            </a:r>
            <a:r>
              <a:rPr lang="et-E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pt</a:t>
            </a:r>
            <a:r>
              <a:rPr lang="et-E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3)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7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https://www.youtube.com/watch?v=TROU-5j2H6c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949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t-EE" dirty="0"/>
              <a:t>https://et.wikipedia.org/wiki/Kompuutertomograaf#/media/Fail:UPMCEast_CTscan.jpg</a:t>
            </a:r>
          </a:p>
          <a:p>
            <a:endParaRPr lang="en-GB" dirty="0"/>
          </a:p>
          <a:p>
            <a:pPr eaLnBrk="1" hangingPunct="1">
              <a:spcBef>
                <a:spcPct val="0"/>
              </a:spcBef>
            </a:pP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Pletüsmograafia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kreeka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keeles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Plethysmos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-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täitmine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suurendamine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graafiline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salvestamine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 -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perifeerse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organi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või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kehaosa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jäseme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sõrme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ahtri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jms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mahu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muutuste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pidev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graafiline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salvestamine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määrata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kindlaks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testorgani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verevarustuse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kõikumised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t-EE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t-EE" alt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Baek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 J., Shin, J., &amp; Cho, J. (2018). The effect of optical crosstalk on accuracy of reflectance-type pulse oximeter for mobile healthcare.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healthcare engineering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t-EE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Okada, E. (2013). Photon Migration in NIRS Brain Imaging. In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Application of Near Infrared Spectroscopy in Biomedicine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37-58). Springer, Boston, MA.</a:t>
            </a:r>
            <a:endParaRPr lang="et-EE" alt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36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97565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Hitziger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(2015). </a:t>
            </a:r>
            <a:r>
              <a:rPr lang="en-GB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the variability of electrical activity in the brain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(Doctoral dissertation,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Université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Nice Sophia Antipolis).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t-EE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León-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Carrión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&amp; León-Domínguez, U. (2012). Functional near-infrared spectroscopy (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fNIRS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): principles and neuroscientific applications.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Neuroimaging methods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48-74.</a:t>
            </a:r>
            <a:endParaRPr lang="en-GB" dirty="0"/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1134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Marin, T., &amp; Moore, J. (2011). Understanding near-infrared spectroscopy.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Neonatal Care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382-388.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585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t-EE" alt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39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8076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2727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199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https://www.vision.org/sites/default/files/img/1999_is-it-the-end-of-everything_1920x1080.jpg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761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https://www.hegalpha.com/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183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Legner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Kalwa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U., Patel, V.,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Chesmore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Pandey, S. (2019). Sweat sensing in the smart wearables era: Towards integrative, multifunctional and body-compliant perspiration analysis.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Sensors and Actuators A: Physical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296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200-221.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095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Boucsein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Electrodermal activity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Science &amp; Business Media.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03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77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9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Y., Converse, C., Lyons, M. C., &amp; Hsu, W. H. (2018). Neural control of sweat secretion: a review.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British Journal of Dermatology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178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1246-1256.</a:t>
            </a: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4893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Legner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Kalwa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U., Patel, V.,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Chesmore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Pandey, S. (2019). Sweat sensing in the smart wearables era: Towards integrative, multifunctional and body-compliant perspiration analysis.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Sensors and Actuators A: Physical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296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200-221.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72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CD2B-44AA-4FD2-B3E0-CACF63D7D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3A76D-0978-42BE-ACD5-9545FA353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23256-B861-40F5-B825-F38D0530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66560-D45A-4AA8-B5B6-6CBD5AF5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760A-4E28-4FED-8DEF-C560FC02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3DEE-B862-411C-AD65-049A1464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DD341-CEDB-476D-AF45-79F92099E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C6D6E-71F7-44BD-91EA-AB69D49D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C501-F5C3-441A-B796-A0EF5C930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A7BC-E979-45DF-944E-B92EA142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56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E507A0-5D6C-44D4-8F09-9B27C28A8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79A68-0C9A-48B0-BF6C-F843AE545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F18D6-6156-43BF-BBA7-328957E76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36F31-5383-4D39-9E52-4E87AEF11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48454-0F12-486C-954B-139DD575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5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0E58-7A51-45B4-A2A3-2CC2190D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06BA-73FD-4D08-B72F-CBFD64187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156F-9E4F-4917-9FA5-A000B6FB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AC5DE-9BF1-4CAB-A117-F1AF79EC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89CD8-913D-4606-9F53-CF4EC2B3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008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3F36-FB4D-42D3-9818-CC299868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9C073-62F5-43C4-A21C-2DD0D5FAF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B016E-07B1-4207-A6DC-8F58B164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52FA3-1C65-4FA8-82DE-6A69DEB7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705DE-CEB3-47F3-8F6B-C4B743C1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396A-18D9-4BDA-B9DE-7493F40A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3D156-E60E-4338-9D29-915B2D9CD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58B1C-C09E-4B1A-B875-D5C790C9E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A23D7-BD2B-4871-B58E-EEC68E46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503A2-EA3D-46F2-BD70-CA82651A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40265-C110-4C29-B587-12B6EB79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41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115B-2882-49C8-AE92-62E06A08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603FF-654F-4273-9DCB-FC7DA865F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02042-0D3A-45E1-BC74-71C6111A0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E1E13-365E-45FA-9CF8-073DDD9D4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A7AC7-0FD3-4C0D-B614-F495FFC2A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3CD48-14A4-4708-A2B6-DF167E24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F8D1A-3371-4FC8-8CFD-3DD2E8651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11468-4BAF-43A3-9F40-5EE99E6B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2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60A-7BB2-4F1F-AF1A-89C42D78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0F475-8A9B-467D-9498-1AEE51FE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92EFB-BB6F-403E-99F1-5A6685BC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D2728-E124-4374-8FA8-FF37A8EE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9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A948B-2C3B-4BDA-8C3E-396937BE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30EE6-26E1-43AE-8E6C-4B077ED3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98C71-67B9-4D49-9608-FAD9CB47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607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F09E-3970-45E4-9599-405A00AA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2F24-B5E6-42C0-A969-E1EA097C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553E4-50D5-4945-A9E3-8ED3C6808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266CA-30D1-48E1-AB1D-1A20309E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351BD-4E03-4796-81F9-6F9EB2E7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34DF0-8D01-437D-96AB-BC6DA59E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3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014E-B97D-4EDA-BCAE-E5FB3DA4C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E66C2F-01A1-4090-B180-84830062E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33C66-D1A6-4171-BDEE-76C451675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45B04-D22D-466F-81DB-33970EAC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030D3-7982-4275-815C-37CBD653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717F5-A5B3-43D3-AAE7-7FDF8617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87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920FF-D3C5-40F3-B058-FA7E13C4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665D4-B18A-4101-A46C-0A62B3715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D467E-8BA9-491B-A228-441BC3843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E4D3F-2AE9-4C45-947B-4504C2873CC7}" type="datetimeFigureOut">
              <a:rPr lang="en-GB" smtClean="0"/>
              <a:t>16/05/2021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77507-A806-4021-9EBB-B643612E4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B15EB-057E-4D55-8A76-168A0D2C7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63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SasaqQV2x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youtu.be/nSasaqQV2xg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nSasaqQV2x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neuroscience-neuroimaging/home/inf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functional-mri/home/inf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synapses/home/info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www.npr.org/2014/08/17/340906546/the-machine-that-tried-to-scan-the-brain-in-188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ROU-5j2H6c?t=56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galpha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5C62-4C70-42AC-A883-4497363A1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350" y="1257299"/>
            <a:ext cx="3819525" cy="1476375"/>
          </a:xfrm>
        </p:spPr>
        <p:txBody>
          <a:bodyPr>
            <a:normAutofit/>
          </a:bodyPr>
          <a:lstStyle/>
          <a:p>
            <a:r>
              <a:rPr lang="et-EE" sz="3200" dirty="0">
                <a:solidFill>
                  <a:srgbClr val="363636"/>
                </a:solidFill>
                <a:cs typeface="Arial" panose="020B0604020202020204" pitchFamily="34" charset="0"/>
              </a:rPr>
              <a:t>Sissejuhatus psühhofüsioloogia rakendustesse</a:t>
            </a:r>
            <a:endParaRPr lang="en-GB" sz="3200" dirty="0">
              <a:solidFill>
                <a:srgbClr val="363636"/>
              </a:solidFill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05165-2BC3-46A0-9450-27667BF8B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8994" y="4425950"/>
            <a:ext cx="2028825" cy="465137"/>
          </a:xfrm>
        </p:spPr>
        <p:txBody>
          <a:bodyPr/>
          <a:lstStyle/>
          <a:p>
            <a:r>
              <a:rPr lang="et-EE" dirty="0">
                <a:solidFill>
                  <a:srgbClr val="363636"/>
                </a:solidFill>
                <a:latin typeface="+mj-lt"/>
                <a:cs typeface="Arial" panose="020B0604020202020204" pitchFamily="34" charset="0"/>
              </a:rPr>
              <a:t>Richard Naar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C7C7F-5936-44BD-B500-D0E190529A5D}"/>
              </a:ext>
            </a:extLst>
          </p:cNvPr>
          <p:cNvSpPr txBox="1"/>
          <p:nvPr/>
        </p:nvSpPr>
        <p:spPr>
          <a:xfrm>
            <a:off x="1276350" y="3135042"/>
            <a:ext cx="4295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4800" dirty="0">
                <a:latin typeface="+mj-lt"/>
                <a:cs typeface="Arial" panose="020B0604020202020204" pitchFamily="34" charset="0"/>
              </a:rPr>
              <a:t>Muud mõõdikud</a:t>
            </a:r>
            <a:endParaRPr lang="en-GB" sz="4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1EBF8E-9B45-4282-9B9A-6E6144AB1491}"/>
              </a:ext>
            </a:extLst>
          </p:cNvPr>
          <p:cNvSpPr/>
          <p:nvPr/>
        </p:nvSpPr>
        <p:spPr>
          <a:xfrm>
            <a:off x="3549110" y="5912780"/>
            <a:ext cx="8642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t-EE" sz="2400" dirty="0">
                <a:solidFill>
                  <a:srgbClr val="5F6368"/>
                </a:solidFill>
                <a:latin typeface="+mj-lt"/>
              </a:rPr>
              <a:t>Kursuse arendamist toetas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Haridus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-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ja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noorteameti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 IT-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akadeemia</a:t>
            </a:r>
            <a:endParaRPr lang="en-GB" sz="2400" dirty="0">
              <a:latin typeface="+mj-lt"/>
            </a:endParaRPr>
          </a:p>
        </p:txBody>
      </p:sp>
      <p:pic>
        <p:nvPicPr>
          <p:cNvPr id="1026" name="Picture 2" descr="Image result for tartu ülikool">
            <a:extLst>
              <a:ext uri="{FF2B5EF4-FFF2-40B4-BE49-F238E27FC236}">
                <a16:creationId xmlns:a16="http://schemas.microsoft.com/office/drawing/2014/main" id="{C96A85ED-3AF3-4F1E-9EF1-A5677EA0C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519840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25B7F5-9412-4FBB-93E3-9E9DD22B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917" y="1186326"/>
            <a:ext cx="3086531" cy="4039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E733B-E4FE-43E7-BF32-0A3392A75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228" y="2655784"/>
            <a:ext cx="238158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65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8539" y="385222"/>
            <a:ext cx="10515600" cy="1325563"/>
          </a:xfrm>
        </p:spPr>
        <p:txBody>
          <a:bodyPr/>
          <a:lstStyle/>
          <a:p>
            <a:pPr algn="ctr"/>
            <a:r>
              <a:rPr lang="et-EE" altLang="en-US" dirty="0"/>
              <a:t>SNS tegutseb PNS vahenditega või vastupidi?</a:t>
            </a:r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88536-AB19-4045-B502-BC1EDE6E3B63}"/>
              </a:ext>
            </a:extLst>
          </p:cNvPr>
          <p:cNvSpPr txBox="1"/>
          <p:nvPr/>
        </p:nvSpPr>
        <p:spPr>
          <a:xfrm>
            <a:off x="1267766" y="1967472"/>
            <a:ext cx="100860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>
                <a:latin typeface="+mj-lt"/>
              </a:rPr>
              <a:t>„</a:t>
            </a:r>
            <a:r>
              <a:rPr lang="en-GB" sz="2400" dirty="0">
                <a:latin typeface="+mj-lt"/>
              </a:rPr>
              <a:t>The interesting phenomenon is that </a:t>
            </a:r>
            <a:r>
              <a:rPr lang="en-GB" sz="2400" dirty="0" err="1">
                <a:latin typeface="+mj-lt"/>
              </a:rPr>
              <a:t>ACh</a:t>
            </a:r>
            <a:r>
              <a:rPr lang="en-GB" sz="2400" dirty="0">
                <a:latin typeface="+mj-lt"/>
              </a:rPr>
              <a:t> is released from</a:t>
            </a:r>
            <a:r>
              <a:rPr lang="et-EE" sz="2400" dirty="0">
                <a:latin typeface="+mj-lt"/>
              </a:rPr>
              <a:t>  </a:t>
            </a:r>
            <a:r>
              <a:rPr lang="en-GB" sz="2400" dirty="0">
                <a:latin typeface="+mj-lt"/>
              </a:rPr>
              <a:t>the sympathetic nerve terminal to stimulate sweating, while,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classically, </a:t>
            </a:r>
            <a:r>
              <a:rPr lang="en-GB" sz="2400" dirty="0" err="1">
                <a:latin typeface="+mj-lt"/>
              </a:rPr>
              <a:t>ACh</a:t>
            </a:r>
            <a:r>
              <a:rPr lang="en-GB" sz="2400" dirty="0">
                <a:latin typeface="+mj-lt"/>
              </a:rPr>
              <a:t> is released from the parasympathetic nerve terminal.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Why do sympathetic nerves, but not parasympathetic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nerves, release </a:t>
            </a:r>
            <a:r>
              <a:rPr lang="en-GB" sz="2400" dirty="0" err="1">
                <a:latin typeface="+mj-lt"/>
              </a:rPr>
              <a:t>ACh</a:t>
            </a:r>
            <a:r>
              <a:rPr lang="en-GB" sz="2400" dirty="0">
                <a:latin typeface="+mj-lt"/>
              </a:rPr>
              <a:t> to cause sweat secretion?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To date, there has been limited research to address this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question. The Landis group indicated that appropriate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neurotransmitters/factors mediate this process and that sympathetic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neurons innervate the sweat glands by altering their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neurotransmitters.</a:t>
            </a:r>
            <a:r>
              <a:rPr lang="en-GB" sz="2400" baseline="30000" dirty="0">
                <a:latin typeface="+mj-lt"/>
              </a:rPr>
              <a:t>37</a:t>
            </a:r>
            <a:r>
              <a:rPr lang="et-EE" sz="2400" dirty="0">
                <a:latin typeface="+mj-lt"/>
              </a:rPr>
              <a:t>“ </a:t>
            </a:r>
          </a:p>
          <a:p>
            <a:r>
              <a:rPr lang="et-EE" sz="2400" dirty="0">
                <a:latin typeface="+mj-lt"/>
              </a:rPr>
              <a:t>					 (</a:t>
            </a:r>
            <a:r>
              <a:rPr lang="fr-FR" sz="2400" dirty="0">
                <a:latin typeface="+mj-lt"/>
              </a:rPr>
              <a:t>Hu, Converse, Lyons, &amp; Hsu, 2018)</a:t>
            </a:r>
            <a:endParaRPr lang="et-E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204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BFAF7-683F-4122-B9D4-F11C0746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11" y="1785585"/>
            <a:ext cx="3855218" cy="3912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B107D-DC42-4A73-B48A-F6A7E643C8C9}"/>
              </a:ext>
            </a:extLst>
          </p:cNvPr>
          <p:cNvSpPr txBox="1"/>
          <p:nvPr/>
        </p:nvSpPr>
        <p:spPr>
          <a:xfrm>
            <a:off x="1074803" y="483957"/>
            <a:ext cx="973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b="1" dirty="0">
                <a:latin typeface="+mj-lt"/>
              </a:rPr>
              <a:t>Elektrodermiline reaktsioon (EDR) </a:t>
            </a:r>
            <a:r>
              <a:rPr lang="et-EE" sz="2000" dirty="0">
                <a:latin typeface="+mj-lt"/>
              </a:rPr>
              <a:t>/ naha galvaaniline </a:t>
            </a:r>
            <a:r>
              <a:rPr lang="et-EE" sz="2000" dirty="0" err="1">
                <a:latin typeface="+mj-lt"/>
              </a:rPr>
              <a:t>reakatsioon</a:t>
            </a:r>
            <a:r>
              <a:rPr lang="et-EE" sz="2000" dirty="0">
                <a:latin typeface="+mj-lt"/>
              </a:rPr>
              <a:t> (GSR) / naha elektrijuhtivus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CFBF2-686D-40BA-A230-5DB6D2BADE3E}"/>
              </a:ext>
            </a:extLst>
          </p:cNvPr>
          <p:cNvSpPr txBox="1"/>
          <p:nvPr/>
        </p:nvSpPr>
        <p:spPr>
          <a:xfrm>
            <a:off x="5353368" y="1976705"/>
            <a:ext cx="6101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dirty="0">
                <a:latin typeface="+mj-lt"/>
              </a:rPr>
              <a:t>Tüüpiliselt mõõdetakse mittedominantsel käel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Suured individuaalsed erinevused (~10% puhul seostub labori tingimustes emotsionaalse intensiivsusega vähe või üldse mitte)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Reaktsiooni olemasolu kontrollimiseks võib paluda katseisikul sügavalt, sisse hingata (reaktsiooni suurendab see kui hiljem natuke hinge kinni hoida)</a:t>
            </a:r>
          </a:p>
        </p:txBody>
      </p:sp>
    </p:spTree>
    <p:extLst>
      <p:ext uri="{BB962C8B-B14F-4D97-AF65-F5344CB8AC3E}">
        <p14:creationId xmlns:p14="http://schemas.microsoft.com/office/powerpoint/2010/main" val="367141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7B107D-DC42-4A73-B48A-F6A7E643C8C9}"/>
              </a:ext>
            </a:extLst>
          </p:cNvPr>
          <p:cNvSpPr txBox="1"/>
          <p:nvPr/>
        </p:nvSpPr>
        <p:spPr>
          <a:xfrm>
            <a:off x="1205431" y="443764"/>
            <a:ext cx="9624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b="1" dirty="0">
                <a:latin typeface="+mj-lt"/>
              </a:rPr>
              <a:t>Elektrodermiline reaktsioon (EDR) </a:t>
            </a:r>
            <a:r>
              <a:rPr lang="et-EE" sz="2000" dirty="0">
                <a:latin typeface="+mj-lt"/>
              </a:rPr>
              <a:t>/ naha galvaaniline </a:t>
            </a:r>
            <a:r>
              <a:rPr lang="et-EE" sz="2000" dirty="0" err="1">
                <a:latin typeface="+mj-lt"/>
              </a:rPr>
              <a:t>reakatsioon</a:t>
            </a:r>
            <a:r>
              <a:rPr lang="et-EE" sz="2000" dirty="0">
                <a:latin typeface="+mj-lt"/>
              </a:rPr>
              <a:t> (GSR) / naha elektrijuhtivus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79C13-2090-445A-8902-4CD1E37F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31" y="1203481"/>
            <a:ext cx="9624710" cy="4644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D7C7BA-F6F8-443E-A11D-956D18C9DEFA}"/>
              </a:ext>
            </a:extLst>
          </p:cNvPr>
          <p:cNvSpPr txBox="1"/>
          <p:nvPr/>
        </p:nvSpPr>
        <p:spPr>
          <a:xfrm>
            <a:off x="6998147" y="6207748"/>
            <a:ext cx="395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b="0" i="0" dirty="0">
                <a:solidFill>
                  <a:srgbClr val="222222"/>
                </a:solidFill>
                <a:effectLst/>
                <a:latin typeface="+mj-lt"/>
              </a:rPr>
              <a:t>(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Cacioppo,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Tassinary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Berntson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2007) 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880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BFAF7-683F-4122-B9D4-F11C0746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11" y="1785585"/>
            <a:ext cx="3855218" cy="3912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B107D-DC42-4A73-B48A-F6A7E643C8C9}"/>
              </a:ext>
            </a:extLst>
          </p:cNvPr>
          <p:cNvSpPr txBox="1"/>
          <p:nvPr/>
        </p:nvSpPr>
        <p:spPr>
          <a:xfrm>
            <a:off x="1158911" y="624635"/>
            <a:ext cx="1131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b="1" dirty="0">
                <a:latin typeface="+mj-lt"/>
              </a:rPr>
              <a:t>Elektrodermiline reaktsioon (EDR) </a:t>
            </a:r>
            <a:r>
              <a:rPr lang="et-EE" sz="2000" dirty="0">
                <a:latin typeface="+mj-lt"/>
              </a:rPr>
              <a:t>/ naha galvaaniline </a:t>
            </a:r>
            <a:r>
              <a:rPr lang="et-EE" sz="2000" dirty="0" err="1">
                <a:latin typeface="+mj-lt"/>
              </a:rPr>
              <a:t>reakatsioon</a:t>
            </a:r>
            <a:r>
              <a:rPr lang="et-EE" sz="2000" dirty="0">
                <a:latin typeface="+mj-lt"/>
              </a:rPr>
              <a:t> (GSR) / naha elektrijuhtivus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CFBF2-686D-40BA-A230-5DB6D2BADE3E}"/>
              </a:ext>
            </a:extLst>
          </p:cNvPr>
          <p:cNvSpPr txBox="1"/>
          <p:nvPr/>
        </p:nvSpPr>
        <p:spPr>
          <a:xfrm>
            <a:off x="5303126" y="1849138"/>
            <a:ext cx="61017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>
                <a:latin typeface="+mj-lt"/>
              </a:rPr>
              <a:t>Levinuimad kasutus- ja uurimisvaldkonnad:</a:t>
            </a:r>
          </a:p>
          <a:p>
            <a:endParaRPr lang="et-EE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emotsionaalse stressi ja depressiooni uurimine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valetamiskäitumise uurimine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uneuuringud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toote ja turundusuuringud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 err="1">
                <a:latin typeface="+mj-lt"/>
              </a:rPr>
              <a:t>biotagasiside</a:t>
            </a:r>
            <a:r>
              <a:rPr lang="et-EE" sz="2400" dirty="0">
                <a:latin typeface="+mj-lt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aju-arvuti liidesed</a:t>
            </a:r>
          </a:p>
          <a:p>
            <a:endParaRPr lang="et-EE" sz="24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A80BD0-F2A6-4642-8FF1-3A4B2A092D32}"/>
              </a:ext>
            </a:extLst>
          </p:cNvPr>
          <p:cNvSpPr/>
          <p:nvPr/>
        </p:nvSpPr>
        <p:spPr>
          <a:xfrm>
            <a:off x="9601179" y="6044904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Boucsein</a:t>
            </a:r>
            <a:r>
              <a:rPr lang="et-EE" dirty="0">
                <a:latin typeface="+mj-lt"/>
              </a:rPr>
              <a:t>, 2012) </a:t>
            </a:r>
          </a:p>
        </p:txBody>
      </p:sp>
    </p:spTree>
    <p:extLst>
      <p:ext uri="{BB962C8B-B14F-4D97-AF65-F5344CB8AC3E}">
        <p14:creationId xmlns:p14="http://schemas.microsoft.com/office/powerpoint/2010/main" val="161711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BFAF7-683F-4122-B9D4-F11C0746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11" y="1785585"/>
            <a:ext cx="3855218" cy="3912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B107D-DC42-4A73-B48A-F6A7E643C8C9}"/>
              </a:ext>
            </a:extLst>
          </p:cNvPr>
          <p:cNvSpPr txBox="1"/>
          <p:nvPr/>
        </p:nvSpPr>
        <p:spPr>
          <a:xfrm>
            <a:off x="1158911" y="443764"/>
            <a:ext cx="1131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b="1" dirty="0">
                <a:latin typeface="+mj-lt"/>
              </a:rPr>
              <a:t>Elektrodermiline reaktsioon (EDR) </a:t>
            </a:r>
            <a:r>
              <a:rPr lang="et-EE" sz="2000" dirty="0">
                <a:latin typeface="+mj-lt"/>
              </a:rPr>
              <a:t>/ naha galvaaniline </a:t>
            </a:r>
            <a:r>
              <a:rPr lang="et-EE" sz="2000" dirty="0" err="1">
                <a:latin typeface="+mj-lt"/>
              </a:rPr>
              <a:t>reakatsioon</a:t>
            </a:r>
            <a:r>
              <a:rPr lang="et-EE" sz="2000" dirty="0">
                <a:latin typeface="+mj-lt"/>
              </a:rPr>
              <a:t> (GSR) / naha elektrijuhtivus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CFBF2-686D-40BA-A230-5DB6D2BADE3E}"/>
              </a:ext>
            </a:extLst>
          </p:cNvPr>
          <p:cNvSpPr txBox="1"/>
          <p:nvPr/>
        </p:nvSpPr>
        <p:spPr>
          <a:xfrm>
            <a:off x="5393560" y="1543360"/>
            <a:ext cx="61017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>
                <a:latin typeface="+mj-lt"/>
              </a:rPr>
              <a:t>Levinuimad müraallikad:</a:t>
            </a:r>
          </a:p>
          <a:p>
            <a:endParaRPr lang="et-EE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vahelduvvoolust tingitud müra (aitab elektriline varjestamine, filtreerimine)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+mj-lt"/>
              </a:rPr>
              <a:t>liigutamine</a:t>
            </a:r>
            <a:r>
              <a:rPr lang="en-GB" sz="2400" dirty="0">
                <a:latin typeface="+mj-lt"/>
              </a:rPr>
              <a:t> (</a:t>
            </a:r>
            <a:r>
              <a:rPr lang="en-GB" sz="2400" dirty="0" err="1">
                <a:latin typeface="+mj-lt"/>
              </a:rPr>
              <a:t>elektroodide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kinnitamine</a:t>
            </a:r>
            <a:r>
              <a:rPr lang="en-GB" sz="2400" dirty="0">
                <a:latin typeface="+mj-lt"/>
              </a:rPr>
              <a:t> s</a:t>
            </a:r>
            <a:r>
              <a:rPr lang="et-EE" sz="2400" dirty="0" err="1">
                <a:latin typeface="+mj-lt"/>
              </a:rPr>
              <a:t>õrmede</a:t>
            </a:r>
            <a:r>
              <a:rPr lang="et-EE" sz="2400" dirty="0">
                <a:latin typeface="+mj-lt"/>
              </a:rPr>
              <a:t> või käe külge aitab vähendada)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liigutamine mõjutab ka otse naha elektrijuhtivust (sõltuvalt uurimisküsimusest võib see olla nii müra kui signaal)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kõnelemine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temperatuur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5329B-5A75-4AC1-917D-3885CDB58CDC}"/>
              </a:ext>
            </a:extLst>
          </p:cNvPr>
          <p:cNvSpPr/>
          <p:nvPr/>
        </p:nvSpPr>
        <p:spPr>
          <a:xfrm>
            <a:off x="9601179" y="6044904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Boucsein</a:t>
            </a:r>
            <a:r>
              <a:rPr lang="et-EE" dirty="0">
                <a:latin typeface="+mj-lt"/>
              </a:rPr>
              <a:t>, 2012) </a:t>
            </a:r>
          </a:p>
        </p:txBody>
      </p:sp>
    </p:spTree>
    <p:extLst>
      <p:ext uri="{BB962C8B-B14F-4D97-AF65-F5344CB8AC3E}">
        <p14:creationId xmlns:p14="http://schemas.microsoft.com/office/powerpoint/2010/main" val="142923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EFC46DF-9897-4761-A723-012063765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18" t="29011"/>
          <a:stretch/>
        </p:blipFill>
        <p:spPr>
          <a:xfrm>
            <a:off x="1788607" y="439958"/>
            <a:ext cx="8414500" cy="560412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0D52252-29F9-4CFA-A87B-DB46F1D44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52" y="5492594"/>
            <a:ext cx="785488" cy="8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2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54D74-088F-4714-AE24-FACE71EBD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043997"/>
            <a:ext cx="8328660" cy="42920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A6EE0E-6093-4278-ABDC-15F84BBCE07D}"/>
              </a:ext>
            </a:extLst>
          </p:cNvPr>
          <p:cNvSpPr/>
          <p:nvPr/>
        </p:nvSpPr>
        <p:spPr>
          <a:xfrm>
            <a:off x="1504309" y="6251658"/>
            <a:ext cx="348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Picard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Fedor</a:t>
            </a:r>
            <a:r>
              <a:rPr lang="et-EE" dirty="0">
                <a:latin typeface="+mj-lt"/>
              </a:rPr>
              <a:t>, &amp; </a:t>
            </a:r>
            <a:r>
              <a:rPr lang="et-EE" dirty="0" err="1">
                <a:latin typeface="+mj-lt"/>
              </a:rPr>
              <a:t>Ayzenberg</a:t>
            </a:r>
            <a:r>
              <a:rPr lang="et-EE" dirty="0">
                <a:latin typeface="+mj-lt"/>
              </a:rPr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62325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220D2-6156-4A79-9B38-03AF0D50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78" y="323416"/>
            <a:ext cx="8373644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3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49781-26A0-44CE-A7FF-D02A422B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9" y="752101"/>
            <a:ext cx="9183382" cy="5353797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22C0F4BE-0FE5-4079-B9CA-0A3004D77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947" y="5705134"/>
            <a:ext cx="785488" cy="801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29191-EBFC-4FD4-B02D-20795D463729}"/>
              </a:ext>
            </a:extLst>
          </p:cNvPr>
          <p:cNvSpPr/>
          <p:nvPr/>
        </p:nvSpPr>
        <p:spPr>
          <a:xfrm>
            <a:off x="1504309" y="6251658"/>
            <a:ext cx="152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Picard</a:t>
            </a:r>
            <a:r>
              <a:rPr lang="et-EE" dirty="0">
                <a:latin typeface="+mj-lt"/>
              </a:rPr>
              <a:t>, 2013) </a:t>
            </a:r>
          </a:p>
        </p:txBody>
      </p:sp>
    </p:spTree>
    <p:extLst>
      <p:ext uri="{BB962C8B-B14F-4D97-AF65-F5344CB8AC3E}">
        <p14:creationId xmlns:p14="http://schemas.microsoft.com/office/powerpoint/2010/main" val="182053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47B5199-8146-4FFC-9EC8-16F412C17FEF}"/>
              </a:ext>
            </a:extLst>
          </p:cNvPr>
          <p:cNvGrpSpPr/>
          <p:nvPr/>
        </p:nvGrpSpPr>
        <p:grpSpPr>
          <a:xfrm>
            <a:off x="1844553" y="437680"/>
            <a:ext cx="5267325" cy="5781675"/>
            <a:chOff x="3462338" y="538163"/>
            <a:chExt cx="5267325" cy="5781675"/>
          </a:xfrm>
        </p:grpSpPr>
        <p:pic>
          <p:nvPicPr>
            <p:cNvPr id="12290" name="Picture 2" descr="Principles of Electrodermal Phenomena | SpringerLink">
              <a:extLst>
                <a:ext uri="{FF2B5EF4-FFF2-40B4-BE49-F238E27FC236}">
                  <a16:creationId xmlns:a16="http://schemas.microsoft.com/office/drawing/2014/main" id="{813C4575-0921-4E5F-8273-CA6F33E00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338" y="538163"/>
              <a:ext cx="5267325" cy="578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944727B-33DC-4199-9F51-A3FE4C8B9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9787" y="1095270"/>
              <a:ext cx="1215850" cy="1889090"/>
            </a:xfrm>
            <a:prstGeom prst="line">
              <a:avLst/>
            </a:prstGeom>
            <a:ln w="476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E5A792-76B8-4BA0-B1E9-021FEAE1D39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87" y="2944166"/>
              <a:ext cx="1" cy="1951055"/>
            </a:xfrm>
            <a:prstGeom prst="line">
              <a:avLst/>
            </a:prstGeom>
            <a:ln w="476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0C268A-0F91-40D2-96AC-F9FEFCD91218}"/>
                </a:ext>
              </a:extLst>
            </p:cNvPr>
            <p:cNvCxnSpPr/>
            <p:nvPr/>
          </p:nvCxnSpPr>
          <p:spPr>
            <a:xfrm>
              <a:off x="5888333" y="3135086"/>
              <a:ext cx="0" cy="1678074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0AAA2E-F23C-4CE1-A549-D7980DFF75F0}"/>
                </a:ext>
              </a:extLst>
            </p:cNvPr>
            <p:cNvSpPr/>
            <p:nvPr/>
          </p:nvSpPr>
          <p:spPr>
            <a:xfrm>
              <a:off x="4879081" y="1628408"/>
              <a:ext cx="1205944" cy="1597115"/>
            </a:xfrm>
            <a:custGeom>
              <a:avLst/>
              <a:gdLst>
                <a:gd name="connsiteX0" fmla="*/ 888673 w 1205944"/>
                <a:gd name="connsiteY0" fmla="*/ 1318929 h 1650525"/>
                <a:gd name="connsiteX1" fmla="*/ 868576 w 1205944"/>
                <a:gd name="connsiteY1" fmla="*/ 1369171 h 1650525"/>
                <a:gd name="connsiteX2" fmla="*/ 898721 w 1205944"/>
                <a:gd name="connsiteY2" fmla="*/ 1389268 h 1650525"/>
                <a:gd name="connsiteX3" fmla="*/ 1039398 w 1205944"/>
                <a:gd name="connsiteY3" fmla="*/ 1439510 h 1650525"/>
                <a:gd name="connsiteX4" fmla="*/ 1059495 w 1205944"/>
                <a:gd name="connsiteY4" fmla="*/ 1469655 h 1650525"/>
                <a:gd name="connsiteX5" fmla="*/ 1119785 w 1205944"/>
                <a:gd name="connsiteY5" fmla="*/ 1117962 h 1650525"/>
                <a:gd name="connsiteX6" fmla="*/ 1180075 w 1205944"/>
                <a:gd name="connsiteY6" fmla="*/ 1027527 h 1650525"/>
                <a:gd name="connsiteX7" fmla="*/ 1200172 w 1205944"/>
                <a:gd name="connsiteY7" fmla="*/ 977285 h 1650525"/>
                <a:gd name="connsiteX8" fmla="*/ 999205 w 1205944"/>
                <a:gd name="connsiteY8" fmla="*/ 1057672 h 1650525"/>
                <a:gd name="connsiteX9" fmla="*/ 959011 w 1205944"/>
                <a:gd name="connsiteY9" fmla="*/ 1138059 h 1650525"/>
                <a:gd name="connsiteX10" fmla="*/ 908770 w 1205944"/>
                <a:gd name="connsiteY10" fmla="*/ 1268688 h 1650525"/>
                <a:gd name="connsiteX11" fmla="*/ 868576 w 1205944"/>
                <a:gd name="connsiteY11" fmla="*/ 1107914 h 1650525"/>
                <a:gd name="connsiteX12" fmla="*/ 858528 w 1205944"/>
                <a:gd name="connsiteY12" fmla="*/ 876802 h 1650525"/>
                <a:gd name="connsiteX13" fmla="*/ 878624 w 1205944"/>
                <a:gd name="connsiteY13" fmla="*/ 585400 h 1650525"/>
                <a:gd name="connsiteX14" fmla="*/ 938915 w 1205944"/>
                <a:gd name="connsiteY14" fmla="*/ 374384 h 1650525"/>
                <a:gd name="connsiteX15" fmla="*/ 1019301 w 1205944"/>
                <a:gd name="connsiteY15" fmla="*/ 203562 h 1650525"/>
                <a:gd name="connsiteX16" fmla="*/ 1049446 w 1205944"/>
                <a:gd name="connsiteY16" fmla="*/ 163369 h 1650525"/>
                <a:gd name="connsiteX17" fmla="*/ 1089640 w 1205944"/>
                <a:gd name="connsiteY17" fmla="*/ 52837 h 1650525"/>
                <a:gd name="connsiteX18" fmla="*/ 1099688 w 1205944"/>
                <a:gd name="connsiteY18" fmla="*/ 2595 h 1650525"/>
                <a:gd name="connsiteX19" fmla="*/ 838431 w 1205944"/>
                <a:gd name="connsiteY19" fmla="*/ 22692 h 1650525"/>
                <a:gd name="connsiteX20" fmla="*/ 687706 w 1205944"/>
                <a:gd name="connsiteY20" fmla="*/ 133224 h 1650525"/>
                <a:gd name="connsiteX21" fmla="*/ 607319 w 1205944"/>
                <a:gd name="connsiteY21" fmla="*/ 203562 h 1650525"/>
                <a:gd name="connsiteX22" fmla="*/ 557077 w 1205944"/>
                <a:gd name="connsiteY22" fmla="*/ 223659 h 1650525"/>
                <a:gd name="connsiteX23" fmla="*/ 486739 w 1205944"/>
                <a:gd name="connsiteY23" fmla="*/ 253804 h 1650525"/>
                <a:gd name="connsiteX24" fmla="*/ 446545 w 1205944"/>
                <a:gd name="connsiteY24" fmla="*/ 273901 h 1650525"/>
                <a:gd name="connsiteX25" fmla="*/ 386255 w 1205944"/>
                <a:gd name="connsiteY25" fmla="*/ 314094 h 1650525"/>
                <a:gd name="connsiteX26" fmla="*/ 336014 w 1205944"/>
                <a:gd name="connsiteY26" fmla="*/ 334191 h 1650525"/>
                <a:gd name="connsiteX27" fmla="*/ 235530 w 1205944"/>
                <a:gd name="connsiteY27" fmla="*/ 424626 h 1650525"/>
                <a:gd name="connsiteX28" fmla="*/ 175240 w 1205944"/>
                <a:gd name="connsiteY28" fmla="*/ 474868 h 1650525"/>
                <a:gd name="connsiteX29" fmla="*/ 135046 w 1205944"/>
                <a:gd name="connsiteY29" fmla="*/ 545206 h 1650525"/>
                <a:gd name="connsiteX30" fmla="*/ 104901 w 1205944"/>
                <a:gd name="connsiteY30" fmla="*/ 635641 h 1650525"/>
                <a:gd name="connsiteX31" fmla="*/ 74756 w 1205944"/>
                <a:gd name="connsiteY31" fmla="*/ 796415 h 1650525"/>
                <a:gd name="connsiteX32" fmla="*/ 14466 w 1205944"/>
                <a:gd name="connsiteY32" fmla="*/ 896899 h 1650525"/>
                <a:gd name="connsiteX33" fmla="*/ 24515 w 1205944"/>
                <a:gd name="connsiteY33" fmla="*/ 1178252 h 1650525"/>
                <a:gd name="connsiteX34" fmla="*/ 54660 w 1205944"/>
                <a:gd name="connsiteY34" fmla="*/ 1379219 h 1650525"/>
                <a:gd name="connsiteX35" fmla="*/ 64708 w 1205944"/>
                <a:gd name="connsiteY35" fmla="*/ 1419413 h 1650525"/>
                <a:gd name="connsiteX36" fmla="*/ 94853 w 1205944"/>
                <a:gd name="connsiteY36" fmla="*/ 1449558 h 1650525"/>
                <a:gd name="connsiteX37" fmla="*/ 235530 w 1205944"/>
                <a:gd name="connsiteY37" fmla="*/ 1560090 h 1650525"/>
                <a:gd name="connsiteX38" fmla="*/ 356110 w 1205944"/>
                <a:gd name="connsiteY38" fmla="*/ 1630428 h 1650525"/>
                <a:gd name="connsiteX39" fmla="*/ 466642 w 1205944"/>
                <a:gd name="connsiteY39" fmla="*/ 1650525 h 1650525"/>
                <a:gd name="connsiteX40" fmla="*/ 627416 w 1205944"/>
                <a:gd name="connsiteY40" fmla="*/ 1630428 h 1650525"/>
                <a:gd name="connsiteX41" fmla="*/ 768093 w 1205944"/>
                <a:gd name="connsiteY41" fmla="*/ 1499800 h 1650525"/>
                <a:gd name="connsiteX42" fmla="*/ 828383 w 1205944"/>
                <a:gd name="connsiteY42" fmla="*/ 1459606 h 1650525"/>
                <a:gd name="connsiteX43" fmla="*/ 858528 w 1205944"/>
                <a:gd name="connsiteY43" fmla="*/ 1429461 h 1650525"/>
                <a:gd name="connsiteX44" fmla="*/ 898721 w 1205944"/>
                <a:gd name="connsiteY44" fmla="*/ 1399316 h 1650525"/>
                <a:gd name="connsiteX45" fmla="*/ 928866 w 1205944"/>
                <a:gd name="connsiteY45" fmla="*/ 1328978 h 1650525"/>
                <a:gd name="connsiteX46" fmla="*/ 948963 w 1205944"/>
                <a:gd name="connsiteY46" fmla="*/ 1188301 h 1650525"/>
                <a:gd name="connsiteX47" fmla="*/ 938915 w 1205944"/>
                <a:gd name="connsiteY47" fmla="*/ 1258639 h 1650525"/>
                <a:gd name="connsiteX48" fmla="*/ 888673 w 1205944"/>
                <a:gd name="connsiteY48" fmla="*/ 1268688 h 1650525"/>
                <a:gd name="connsiteX49" fmla="*/ 848479 w 1205944"/>
                <a:gd name="connsiteY49" fmla="*/ 1288784 h 165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205944" h="1650525">
                  <a:moveTo>
                    <a:pt x="888673" y="1318929"/>
                  </a:moveTo>
                  <a:cubicBezTo>
                    <a:pt x="881974" y="1335676"/>
                    <a:pt x="866025" y="1351315"/>
                    <a:pt x="868576" y="1369171"/>
                  </a:cubicBezTo>
                  <a:cubicBezTo>
                    <a:pt x="870284" y="1381126"/>
                    <a:pt x="888365" y="1383055"/>
                    <a:pt x="898721" y="1389268"/>
                  </a:cubicBezTo>
                  <a:cubicBezTo>
                    <a:pt x="983941" y="1440400"/>
                    <a:pt x="947311" y="1426354"/>
                    <a:pt x="1039398" y="1439510"/>
                  </a:cubicBezTo>
                  <a:cubicBezTo>
                    <a:pt x="1046097" y="1449558"/>
                    <a:pt x="1057396" y="1481548"/>
                    <a:pt x="1059495" y="1469655"/>
                  </a:cubicBezTo>
                  <a:cubicBezTo>
                    <a:pt x="1083275" y="1334904"/>
                    <a:pt x="1039579" y="1238272"/>
                    <a:pt x="1119785" y="1117962"/>
                  </a:cubicBezTo>
                  <a:cubicBezTo>
                    <a:pt x="1139882" y="1087817"/>
                    <a:pt x="1162100" y="1058983"/>
                    <a:pt x="1180075" y="1027527"/>
                  </a:cubicBezTo>
                  <a:cubicBezTo>
                    <a:pt x="1189024" y="1011866"/>
                    <a:pt x="1218209" y="977285"/>
                    <a:pt x="1200172" y="977285"/>
                  </a:cubicBezTo>
                  <a:cubicBezTo>
                    <a:pt x="1184332" y="977285"/>
                    <a:pt x="1036642" y="1041628"/>
                    <a:pt x="999205" y="1057672"/>
                  </a:cubicBezTo>
                  <a:cubicBezTo>
                    <a:pt x="985807" y="1084468"/>
                    <a:pt x="970137" y="1110243"/>
                    <a:pt x="959011" y="1138059"/>
                  </a:cubicBezTo>
                  <a:cubicBezTo>
                    <a:pt x="880201" y="1335086"/>
                    <a:pt x="998234" y="1089760"/>
                    <a:pt x="908770" y="1268688"/>
                  </a:cubicBezTo>
                  <a:cubicBezTo>
                    <a:pt x="908284" y="1266906"/>
                    <a:pt x="870839" y="1139601"/>
                    <a:pt x="868576" y="1107914"/>
                  </a:cubicBezTo>
                  <a:cubicBezTo>
                    <a:pt x="863082" y="1031000"/>
                    <a:pt x="861877" y="953839"/>
                    <a:pt x="858528" y="876802"/>
                  </a:cubicBezTo>
                  <a:cubicBezTo>
                    <a:pt x="865227" y="779668"/>
                    <a:pt x="866838" y="682049"/>
                    <a:pt x="878624" y="585400"/>
                  </a:cubicBezTo>
                  <a:cubicBezTo>
                    <a:pt x="889270" y="498103"/>
                    <a:pt x="916535" y="454953"/>
                    <a:pt x="938915" y="374384"/>
                  </a:cubicBezTo>
                  <a:cubicBezTo>
                    <a:pt x="977142" y="236766"/>
                    <a:pt x="928698" y="324366"/>
                    <a:pt x="1019301" y="203562"/>
                  </a:cubicBezTo>
                  <a:lnTo>
                    <a:pt x="1049446" y="163369"/>
                  </a:lnTo>
                  <a:cubicBezTo>
                    <a:pt x="1073477" y="43222"/>
                    <a:pt x="1039260" y="191383"/>
                    <a:pt x="1089640" y="52837"/>
                  </a:cubicBezTo>
                  <a:cubicBezTo>
                    <a:pt x="1095477" y="36786"/>
                    <a:pt x="1116645" y="4630"/>
                    <a:pt x="1099688" y="2595"/>
                  </a:cubicBezTo>
                  <a:cubicBezTo>
                    <a:pt x="1012967" y="-7811"/>
                    <a:pt x="925517" y="15993"/>
                    <a:pt x="838431" y="22692"/>
                  </a:cubicBezTo>
                  <a:cubicBezTo>
                    <a:pt x="788189" y="59536"/>
                    <a:pt x="734594" y="92197"/>
                    <a:pt x="687706" y="133224"/>
                  </a:cubicBezTo>
                  <a:cubicBezTo>
                    <a:pt x="660910" y="156670"/>
                    <a:pt x="636593" y="183295"/>
                    <a:pt x="607319" y="203562"/>
                  </a:cubicBezTo>
                  <a:cubicBezTo>
                    <a:pt x="592489" y="213829"/>
                    <a:pt x="573210" y="215592"/>
                    <a:pt x="557077" y="223659"/>
                  </a:cubicBezTo>
                  <a:cubicBezTo>
                    <a:pt x="487685" y="258355"/>
                    <a:pt x="570388" y="232892"/>
                    <a:pt x="486739" y="253804"/>
                  </a:cubicBezTo>
                  <a:cubicBezTo>
                    <a:pt x="473341" y="260503"/>
                    <a:pt x="459390" y="266194"/>
                    <a:pt x="446545" y="273901"/>
                  </a:cubicBezTo>
                  <a:cubicBezTo>
                    <a:pt x="425834" y="286328"/>
                    <a:pt x="407459" y="302528"/>
                    <a:pt x="386255" y="314094"/>
                  </a:cubicBezTo>
                  <a:cubicBezTo>
                    <a:pt x="370420" y="322731"/>
                    <a:pt x="351781" y="325431"/>
                    <a:pt x="336014" y="334191"/>
                  </a:cubicBezTo>
                  <a:cubicBezTo>
                    <a:pt x="297158" y="355778"/>
                    <a:pt x="266807" y="395956"/>
                    <a:pt x="235530" y="424626"/>
                  </a:cubicBezTo>
                  <a:cubicBezTo>
                    <a:pt x="216246" y="442303"/>
                    <a:pt x="195337" y="458121"/>
                    <a:pt x="175240" y="474868"/>
                  </a:cubicBezTo>
                  <a:cubicBezTo>
                    <a:pt x="161842" y="498314"/>
                    <a:pt x="147123" y="521053"/>
                    <a:pt x="135046" y="545206"/>
                  </a:cubicBezTo>
                  <a:cubicBezTo>
                    <a:pt x="120308" y="574683"/>
                    <a:pt x="111296" y="603665"/>
                    <a:pt x="104901" y="635641"/>
                  </a:cubicBezTo>
                  <a:cubicBezTo>
                    <a:pt x="99430" y="662996"/>
                    <a:pt x="81761" y="787658"/>
                    <a:pt x="74756" y="796415"/>
                  </a:cubicBezTo>
                  <a:cubicBezTo>
                    <a:pt x="23295" y="860742"/>
                    <a:pt x="42528" y="826744"/>
                    <a:pt x="14466" y="896899"/>
                  </a:cubicBezTo>
                  <a:cubicBezTo>
                    <a:pt x="-9731" y="1017886"/>
                    <a:pt x="-1662" y="953129"/>
                    <a:pt x="24515" y="1178252"/>
                  </a:cubicBezTo>
                  <a:cubicBezTo>
                    <a:pt x="32339" y="1245537"/>
                    <a:pt x="43524" y="1312402"/>
                    <a:pt x="54660" y="1379219"/>
                  </a:cubicBezTo>
                  <a:cubicBezTo>
                    <a:pt x="56930" y="1392841"/>
                    <a:pt x="57856" y="1407422"/>
                    <a:pt x="64708" y="1419413"/>
                  </a:cubicBezTo>
                  <a:cubicBezTo>
                    <a:pt x="71758" y="1431751"/>
                    <a:pt x="85756" y="1438641"/>
                    <a:pt x="94853" y="1449558"/>
                  </a:cubicBezTo>
                  <a:cubicBezTo>
                    <a:pt x="179055" y="1550600"/>
                    <a:pt x="-44335" y="1350190"/>
                    <a:pt x="235530" y="1560090"/>
                  </a:cubicBezTo>
                  <a:cubicBezTo>
                    <a:pt x="272238" y="1587621"/>
                    <a:pt x="309892" y="1620524"/>
                    <a:pt x="356110" y="1630428"/>
                  </a:cubicBezTo>
                  <a:cubicBezTo>
                    <a:pt x="392727" y="1638274"/>
                    <a:pt x="429798" y="1643826"/>
                    <a:pt x="466642" y="1650525"/>
                  </a:cubicBezTo>
                  <a:cubicBezTo>
                    <a:pt x="520233" y="1643826"/>
                    <a:pt x="576405" y="1648171"/>
                    <a:pt x="627416" y="1630428"/>
                  </a:cubicBezTo>
                  <a:cubicBezTo>
                    <a:pt x="651809" y="1621944"/>
                    <a:pt x="752285" y="1513176"/>
                    <a:pt x="768093" y="1499800"/>
                  </a:cubicBezTo>
                  <a:cubicBezTo>
                    <a:pt x="786531" y="1484198"/>
                    <a:pt x="809318" y="1474435"/>
                    <a:pt x="828383" y="1459606"/>
                  </a:cubicBezTo>
                  <a:cubicBezTo>
                    <a:pt x="839600" y="1450882"/>
                    <a:pt x="847739" y="1438709"/>
                    <a:pt x="858528" y="1429461"/>
                  </a:cubicBezTo>
                  <a:cubicBezTo>
                    <a:pt x="871243" y="1418562"/>
                    <a:pt x="885323" y="1409364"/>
                    <a:pt x="898721" y="1399316"/>
                  </a:cubicBezTo>
                  <a:cubicBezTo>
                    <a:pt x="908769" y="1375870"/>
                    <a:pt x="920149" y="1352951"/>
                    <a:pt x="928866" y="1328978"/>
                  </a:cubicBezTo>
                  <a:cubicBezTo>
                    <a:pt x="942393" y="1291779"/>
                    <a:pt x="948963" y="1215631"/>
                    <a:pt x="948963" y="1188301"/>
                  </a:cubicBezTo>
                  <a:cubicBezTo>
                    <a:pt x="948963" y="1164617"/>
                    <a:pt x="953125" y="1239692"/>
                    <a:pt x="938915" y="1258639"/>
                  </a:cubicBezTo>
                  <a:cubicBezTo>
                    <a:pt x="928668" y="1272302"/>
                    <a:pt x="905420" y="1265338"/>
                    <a:pt x="888673" y="1268688"/>
                  </a:cubicBezTo>
                  <a:lnTo>
                    <a:pt x="848479" y="1288784"/>
                  </a:lnTo>
                </a:path>
              </a:pathLst>
            </a:cu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C0D5DA8-2C46-46F2-A0A6-C43A41B5A8C7}"/>
              </a:ext>
            </a:extLst>
          </p:cNvPr>
          <p:cNvSpPr/>
          <p:nvPr/>
        </p:nvSpPr>
        <p:spPr>
          <a:xfrm>
            <a:off x="2828925" y="4505325"/>
            <a:ext cx="1057272" cy="504825"/>
          </a:xfrm>
          <a:prstGeom prst="ellipse">
            <a:avLst/>
          </a:prstGeom>
          <a:noFill/>
          <a:ln w="34925">
            <a:solidFill>
              <a:srgbClr val="00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93D0F-CB00-4945-86FC-C4940BAAE056}"/>
              </a:ext>
            </a:extLst>
          </p:cNvPr>
          <p:cNvSpPr/>
          <p:nvPr/>
        </p:nvSpPr>
        <p:spPr>
          <a:xfrm>
            <a:off x="9601179" y="6044904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Boucsein</a:t>
            </a:r>
            <a:r>
              <a:rPr lang="et-EE" dirty="0">
                <a:latin typeface="+mj-lt"/>
              </a:rPr>
              <a:t>, 2012) </a:t>
            </a:r>
          </a:p>
        </p:txBody>
      </p:sp>
    </p:spTree>
    <p:extLst>
      <p:ext uri="{BB962C8B-B14F-4D97-AF65-F5344CB8AC3E}">
        <p14:creationId xmlns:p14="http://schemas.microsoft.com/office/powerpoint/2010/main" val="408065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6092-7A47-42CB-93F0-B9332BDB6E0E}"/>
              </a:ext>
            </a:extLst>
          </p:cNvPr>
          <p:cNvSpPr txBox="1">
            <a:spLocks noChangeArrowheads="1"/>
          </p:cNvSpPr>
          <p:nvPr/>
        </p:nvSpPr>
        <p:spPr>
          <a:xfrm>
            <a:off x="571501" y="70900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altLang="en-US" dirty="0"/>
              <a:t>Täna loengus</a:t>
            </a:r>
            <a:endParaRPr lang="en-GB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6DE06A-BB6C-46C4-9A13-2BC2654B9D60}"/>
              </a:ext>
            </a:extLst>
          </p:cNvPr>
          <p:cNvSpPr txBox="1">
            <a:spLocks noChangeArrowheads="1"/>
          </p:cNvSpPr>
          <p:nvPr/>
        </p:nvSpPr>
        <p:spPr>
          <a:xfrm>
            <a:off x="9370913" y="2089865"/>
            <a:ext cx="2891461" cy="402333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EDR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FFC0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Asenditähistused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0088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0088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008800"/>
                </a:solidFill>
                <a:latin typeface="+mj-lt"/>
                <a:cs typeface="Arial" panose="020B0604020202020204" pitchFamily="34" charset="0"/>
              </a:rPr>
              <a:t>fNIRS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5F24CC-0194-4227-9E15-27C4B172E5C3}"/>
              </a:ext>
            </a:extLst>
          </p:cNvPr>
          <p:cNvGrpSpPr/>
          <p:nvPr/>
        </p:nvGrpSpPr>
        <p:grpSpPr>
          <a:xfrm>
            <a:off x="1279864" y="1700533"/>
            <a:ext cx="8263095" cy="4467958"/>
            <a:chOff x="1279864" y="1700533"/>
            <a:chExt cx="8263095" cy="44679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5AD004-99E0-43DC-8083-1E589BBB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9864" y="1700533"/>
              <a:ext cx="8263095" cy="4467958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82A990-E52D-4B04-9532-FBAA29D74861}"/>
                </a:ext>
              </a:extLst>
            </p:cNvPr>
            <p:cNvCxnSpPr>
              <a:cxnSpLocks/>
            </p:cNvCxnSpPr>
            <p:nvPr/>
          </p:nvCxnSpPr>
          <p:spPr>
            <a:xfrm>
              <a:off x="1374474" y="5325824"/>
              <a:ext cx="8016057" cy="0"/>
            </a:xfrm>
            <a:prstGeom prst="straightConnector1">
              <a:avLst/>
            </a:prstGeom>
            <a:ln w="76200">
              <a:solidFill>
                <a:srgbClr val="00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EDB2CC0-EDB2-4953-A38D-420D3D3D7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6585" y="2325453"/>
              <a:ext cx="5850218" cy="2652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187A2C-2CE4-480C-8FDC-E92124978F00}"/>
                </a:ext>
              </a:extLst>
            </p:cNvPr>
            <p:cNvCxnSpPr>
              <a:cxnSpLocks/>
            </p:cNvCxnSpPr>
            <p:nvPr/>
          </p:nvCxnSpPr>
          <p:spPr>
            <a:xfrm>
              <a:off x="1374474" y="4580055"/>
              <a:ext cx="5138052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886BE23-EDAC-4B7F-A155-7F58573786BB}"/>
                </a:ext>
              </a:extLst>
            </p:cNvPr>
            <p:cNvCxnSpPr>
              <a:cxnSpLocks/>
            </p:cNvCxnSpPr>
            <p:nvPr/>
          </p:nvCxnSpPr>
          <p:spPr>
            <a:xfrm>
              <a:off x="6512526" y="3832049"/>
              <a:ext cx="2703011" cy="1370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3FF47C5-DDC7-4776-8A57-75084EBE1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474" y="3059758"/>
              <a:ext cx="7921447" cy="924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5257FA-6AC6-46AA-AB22-68D1D418CD23}"/>
                </a:ext>
              </a:extLst>
            </p:cNvPr>
            <p:cNvCxnSpPr>
              <a:cxnSpLocks/>
            </p:cNvCxnSpPr>
            <p:nvPr/>
          </p:nvCxnSpPr>
          <p:spPr>
            <a:xfrm>
              <a:off x="1374474" y="3832049"/>
              <a:ext cx="4976084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3520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A2D19-93A8-432E-8B0D-2DCA50E2F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09" y="1629101"/>
            <a:ext cx="6825638" cy="4185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276C2-D449-425B-8186-A77D71C66785}"/>
              </a:ext>
            </a:extLst>
          </p:cNvPr>
          <p:cNvSpPr txBox="1"/>
          <p:nvPr/>
        </p:nvSpPr>
        <p:spPr>
          <a:xfrm>
            <a:off x="7626698" y="1675154"/>
            <a:ext cx="43341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dirty="0">
                <a:latin typeface="+mj-lt"/>
              </a:rPr>
              <a:t>Kolm peamist tähelepanekut:</a:t>
            </a:r>
          </a:p>
          <a:p>
            <a:endParaRPr lang="et-EE" sz="2000" dirty="0">
              <a:latin typeface="+mj-lt"/>
            </a:endParaRPr>
          </a:p>
          <a:p>
            <a:pPr marL="457200" indent="-457200">
              <a:buAutoNum type="arabicParenR"/>
            </a:pPr>
            <a:r>
              <a:rPr lang="et-EE" sz="2000" dirty="0">
                <a:latin typeface="+mj-lt"/>
              </a:rPr>
              <a:t>Limbiliste struktuuride stimuleerimine tekitas </a:t>
            </a:r>
            <a:r>
              <a:rPr lang="et-EE" sz="2000" dirty="0" err="1">
                <a:latin typeface="+mj-lt"/>
              </a:rPr>
              <a:t>ipsilateraalse</a:t>
            </a:r>
            <a:r>
              <a:rPr lang="et-EE" sz="2000" dirty="0">
                <a:latin typeface="+mj-lt"/>
              </a:rPr>
              <a:t> vastuse (samal keha poolel)</a:t>
            </a:r>
          </a:p>
          <a:p>
            <a:pPr marL="457200" indent="-457200">
              <a:buAutoNum type="arabicParenR"/>
            </a:pPr>
            <a:r>
              <a:rPr lang="et-EE" sz="2000" dirty="0" err="1">
                <a:latin typeface="+mj-lt"/>
              </a:rPr>
              <a:t>Kortikaalsete</a:t>
            </a:r>
            <a:r>
              <a:rPr lang="et-EE" sz="2000" dirty="0">
                <a:latin typeface="+mj-lt"/>
              </a:rPr>
              <a:t> struktuuride stimuleerimine kutsus esile sümmeetrilise vastuse mõlemal keha poolel</a:t>
            </a:r>
          </a:p>
          <a:p>
            <a:pPr marL="457200" indent="-457200">
              <a:buAutoNum type="arabicParenR"/>
            </a:pPr>
            <a:r>
              <a:rPr lang="et-EE" sz="2000" dirty="0" err="1">
                <a:latin typeface="+mj-lt"/>
              </a:rPr>
              <a:t>Limbilise</a:t>
            </a:r>
            <a:r>
              <a:rPr lang="et-EE" sz="2000" dirty="0">
                <a:latin typeface="+mj-lt"/>
              </a:rPr>
              <a:t> süsteemi alla kuuluvate piirkondade stimuleerimine andis suurema vastuse kui </a:t>
            </a:r>
            <a:r>
              <a:rPr lang="et-EE" sz="2000" dirty="0" err="1">
                <a:latin typeface="+mj-lt"/>
              </a:rPr>
              <a:t>kortikaalsete</a:t>
            </a:r>
            <a:r>
              <a:rPr lang="et-EE" sz="2000" dirty="0">
                <a:latin typeface="+mj-lt"/>
              </a:rPr>
              <a:t> piirkondade stimuleerimine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F0712E-35D5-41B0-9D47-5C6971B39958}"/>
              </a:ext>
            </a:extLst>
          </p:cNvPr>
          <p:cNvSpPr/>
          <p:nvPr/>
        </p:nvSpPr>
        <p:spPr>
          <a:xfrm>
            <a:off x="7814908" y="6214574"/>
            <a:ext cx="3973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Mangina</a:t>
            </a:r>
            <a:r>
              <a:rPr lang="et-EE" dirty="0">
                <a:latin typeface="+mj-lt"/>
              </a:rPr>
              <a:t> and </a:t>
            </a:r>
            <a:r>
              <a:rPr lang="et-EE" dirty="0" err="1">
                <a:latin typeface="+mj-lt"/>
              </a:rPr>
              <a:t>Beuzeron-Mangina</a:t>
            </a:r>
            <a:r>
              <a:rPr lang="et-EE" dirty="0">
                <a:latin typeface="+mj-lt"/>
              </a:rPr>
              <a:t>, 1996)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BC475-91D7-4411-A324-1A30EA6B8F41}"/>
              </a:ext>
            </a:extLst>
          </p:cNvPr>
          <p:cNvSpPr/>
          <p:nvPr/>
        </p:nvSpPr>
        <p:spPr>
          <a:xfrm>
            <a:off x="792785" y="6249412"/>
            <a:ext cx="348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Picard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Fedor</a:t>
            </a:r>
            <a:r>
              <a:rPr lang="et-EE" dirty="0">
                <a:latin typeface="+mj-lt"/>
              </a:rPr>
              <a:t>, &amp; </a:t>
            </a:r>
            <a:r>
              <a:rPr lang="et-EE" dirty="0" err="1">
                <a:latin typeface="+mj-lt"/>
              </a:rPr>
              <a:t>Ayzenberg</a:t>
            </a:r>
            <a:r>
              <a:rPr lang="et-EE" dirty="0">
                <a:latin typeface="+mj-lt"/>
              </a:rPr>
              <a:t>, 2016) </a:t>
            </a:r>
          </a:p>
        </p:txBody>
      </p:sp>
    </p:spTree>
    <p:extLst>
      <p:ext uri="{BB962C8B-B14F-4D97-AF65-F5344CB8AC3E}">
        <p14:creationId xmlns:p14="http://schemas.microsoft.com/office/powerpoint/2010/main" val="4246501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18EAC-C6C8-4E2E-AFE8-F9616240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45" y="1195754"/>
            <a:ext cx="3374098" cy="4966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C321E-FBC5-4FF1-AEB3-5F9DCC40E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188" y="1195754"/>
            <a:ext cx="3431446" cy="49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4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hapter 3 - Magnetic Resonance Imaging of Brain Function">
            <a:extLst>
              <a:ext uri="{FF2B5EF4-FFF2-40B4-BE49-F238E27FC236}">
                <a16:creationId xmlns:a16="http://schemas.microsoft.com/office/drawing/2014/main" id="{74CB99C3-C52F-4BC5-B50E-CD3FE3CFF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44085"/>
          <a:stretch/>
        </p:blipFill>
        <p:spPr bwMode="auto">
          <a:xfrm>
            <a:off x="3498012" y="3968850"/>
            <a:ext cx="6397433" cy="252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6E54B3-DA3F-413A-BDD7-6D9278B59122}"/>
              </a:ext>
            </a:extLst>
          </p:cNvPr>
          <p:cNvSpPr txBox="1"/>
          <p:nvPr/>
        </p:nvSpPr>
        <p:spPr>
          <a:xfrm>
            <a:off x="5164853" y="11957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D7FBFB-BAD7-4FF7-9588-4455901F7D8C}"/>
              </a:ext>
            </a:extLst>
          </p:cNvPr>
          <p:cNvGrpSpPr/>
          <p:nvPr/>
        </p:nvGrpSpPr>
        <p:grpSpPr>
          <a:xfrm>
            <a:off x="2659481" y="1370162"/>
            <a:ext cx="7416000" cy="2302310"/>
            <a:chOff x="547899" y="331771"/>
            <a:chExt cx="7416000" cy="2302310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448AC1-7B0F-4F27-B69E-8DFA015B1B3A}"/>
                </a:ext>
              </a:extLst>
            </p:cNvPr>
            <p:cNvGrpSpPr/>
            <p:nvPr/>
          </p:nvGrpSpPr>
          <p:grpSpPr>
            <a:xfrm>
              <a:off x="2224961" y="903812"/>
              <a:ext cx="3959050" cy="1241724"/>
              <a:chOff x="3938954" y="394022"/>
              <a:chExt cx="3959050" cy="1241724"/>
            </a:xfrm>
            <a:grpFill/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D08D06C-135D-41E3-BE5C-7F192FBBCA18}"/>
                  </a:ext>
                </a:extLst>
              </p:cNvPr>
              <p:cNvCxnSpPr/>
              <p:nvPr/>
            </p:nvCxnSpPr>
            <p:spPr>
              <a:xfrm>
                <a:off x="3938954" y="1014884"/>
                <a:ext cx="3959050" cy="0"/>
              </a:xfrm>
              <a:prstGeom prst="straightConnector1">
                <a:avLst/>
              </a:prstGeom>
              <a:grpFill/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98AEBFB-5DDB-4202-8B83-ACE719573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5177" y="394022"/>
                <a:ext cx="0" cy="1241724"/>
              </a:xfrm>
              <a:prstGeom prst="straightConnector1">
                <a:avLst/>
              </a:prstGeom>
              <a:grpFill/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B3F341-E18F-46FF-B559-9EEC87FAFF2A}"/>
                </a:ext>
              </a:extLst>
            </p:cNvPr>
            <p:cNvSpPr/>
            <p:nvPr/>
          </p:nvSpPr>
          <p:spPr>
            <a:xfrm>
              <a:off x="6311459" y="1263064"/>
              <a:ext cx="1652440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t-EE" sz="2800" b="1" dirty="0">
                  <a:latin typeface="+mj-lt"/>
                </a:rPr>
                <a:t>Kaudaalne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6854EF-9784-45E7-AF7F-017FC9FD6AF0}"/>
                </a:ext>
              </a:extLst>
            </p:cNvPr>
            <p:cNvSpPr/>
            <p:nvPr/>
          </p:nvSpPr>
          <p:spPr>
            <a:xfrm>
              <a:off x="547899" y="1249792"/>
              <a:ext cx="1677062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t-EE" sz="2800" b="1" dirty="0">
                  <a:latin typeface="+mj-lt"/>
                </a:rPr>
                <a:t>Rostraalne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A13F2-951C-41AB-AA56-FD281AA680E7}"/>
                </a:ext>
              </a:extLst>
            </p:cNvPr>
            <p:cNvSpPr/>
            <p:nvPr/>
          </p:nvSpPr>
          <p:spPr>
            <a:xfrm>
              <a:off x="3475138" y="331771"/>
              <a:ext cx="1599540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t-EE" sz="2800" b="1" dirty="0">
                  <a:latin typeface="+mj-lt"/>
                </a:rPr>
                <a:t>Dorsaalne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688479-0D6D-4FC7-813D-F7D0ABC3FB75}"/>
                </a:ext>
              </a:extLst>
            </p:cNvPr>
            <p:cNvSpPr/>
            <p:nvPr/>
          </p:nvSpPr>
          <p:spPr>
            <a:xfrm>
              <a:off x="3411629" y="2110861"/>
              <a:ext cx="1713161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t-EE" sz="2800" b="1" dirty="0">
                  <a:latin typeface="+mj-lt"/>
                </a:rPr>
                <a:t>Ventraalne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DEB1938-34BC-4075-BF1F-A5DFFD64DBE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6"/>
            <a:ext cx="10124552" cy="5305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altLang="en-US" sz="3200" dirty="0"/>
              <a:t>Anatoomilised asenditähistused</a:t>
            </a:r>
            <a:endParaRPr lang="en-GB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9044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F5AEFE1-C6F5-423B-B756-53DBDD6E0ADA}"/>
              </a:ext>
            </a:extLst>
          </p:cNvPr>
          <p:cNvGrpSpPr/>
          <p:nvPr/>
        </p:nvGrpSpPr>
        <p:grpSpPr>
          <a:xfrm>
            <a:off x="1953181" y="330416"/>
            <a:ext cx="8703514" cy="6262871"/>
            <a:chOff x="1953181" y="330416"/>
            <a:chExt cx="8703514" cy="62628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580688-D3A8-4483-BC41-FBEFA72545E3}"/>
                </a:ext>
              </a:extLst>
            </p:cNvPr>
            <p:cNvSpPr txBox="1"/>
            <p:nvPr/>
          </p:nvSpPr>
          <p:spPr>
            <a:xfrm>
              <a:off x="4805614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Inferioorne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7C5B8F-4CD7-4C82-B312-6AFA06CC5B24}"/>
                </a:ext>
              </a:extLst>
            </p:cNvPr>
            <p:cNvGrpSpPr/>
            <p:nvPr/>
          </p:nvGrpSpPr>
          <p:grpSpPr>
            <a:xfrm>
              <a:off x="2331217" y="515082"/>
              <a:ext cx="7863254" cy="6078205"/>
              <a:chOff x="2331217" y="515082"/>
              <a:chExt cx="7863254" cy="6078205"/>
            </a:xfrm>
          </p:grpSpPr>
          <p:pic>
            <p:nvPicPr>
              <p:cNvPr id="11266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6E470DDF-950A-42D4-A4C8-A71E0738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1217" y="515082"/>
                <a:ext cx="7863254" cy="607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52154E-A453-41F1-9BF1-A0236563010E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E41AC0-A016-43EF-A860-6A496D084734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215512-18CD-4D15-A107-994546C15F89}"/>
                </a:ext>
              </a:extLst>
            </p:cNvPr>
            <p:cNvSpPr txBox="1"/>
            <p:nvPr/>
          </p:nvSpPr>
          <p:spPr>
            <a:xfrm>
              <a:off x="8571244" y="1768509"/>
              <a:ext cx="1391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t-EE" dirty="0">
                  <a:solidFill>
                    <a:srgbClr val="FF0000"/>
                  </a:solidFill>
                </a:rPr>
                <a:t>Posterioorne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79FE4-E823-462B-ABF0-821C45490EC3}"/>
                </a:ext>
              </a:extLst>
            </p:cNvPr>
            <p:cNvSpPr txBox="1"/>
            <p:nvPr/>
          </p:nvSpPr>
          <p:spPr>
            <a:xfrm>
              <a:off x="5273456" y="330416"/>
              <a:ext cx="13436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>
                  <a:solidFill>
                    <a:srgbClr val="FF0000"/>
                  </a:solidFill>
                </a:rPr>
                <a:t>Superioorne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17ED6-94FA-4899-8C54-FB6D82214F43}"/>
                </a:ext>
              </a:extLst>
            </p:cNvPr>
            <p:cNvSpPr txBox="1"/>
            <p:nvPr/>
          </p:nvSpPr>
          <p:spPr>
            <a:xfrm>
              <a:off x="2534282" y="1835051"/>
              <a:ext cx="13213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>
                  <a:solidFill>
                    <a:srgbClr val="FF0000"/>
                  </a:solidFill>
                </a:rPr>
                <a:t>Anterioorne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8723E-3361-4FA1-8B3B-284E6519FA07}"/>
                </a:ext>
              </a:extLst>
            </p:cNvPr>
            <p:cNvSpPr txBox="1"/>
            <p:nvPr/>
          </p:nvSpPr>
          <p:spPr>
            <a:xfrm>
              <a:off x="4601637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 err="1">
                  <a:solidFill>
                    <a:srgbClr val="FF0000"/>
                  </a:solidFill>
                </a:rPr>
                <a:t>Inferioorne</a:t>
              </a:r>
              <a:endParaRPr lang="et-EE" dirty="0">
                <a:solidFill>
                  <a:srgbClr val="FF0000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52681C3-3F7B-4478-AA62-67C413BFEC26}"/>
                </a:ext>
              </a:extLst>
            </p:cNvPr>
            <p:cNvSpPr/>
            <p:nvPr/>
          </p:nvSpPr>
          <p:spPr>
            <a:xfrm>
              <a:off x="1953181" y="3184851"/>
              <a:ext cx="2474397" cy="22211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38E29-F6AB-4D09-8E36-A554C4CBBE3D}"/>
                </a:ext>
              </a:extLst>
            </p:cNvPr>
            <p:cNvSpPr/>
            <p:nvPr/>
          </p:nvSpPr>
          <p:spPr>
            <a:xfrm>
              <a:off x="8002255" y="4119825"/>
              <a:ext cx="2654440" cy="2473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AF726A-0972-464A-A75B-3934AAE2B050}"/>
                </a:ext>
              </a:extLst>
            </p:cNvPr>
            <p:cNvSpPr/>
            <p:nvPr/>
          </p:nvSpPr>
          <p:spPr>
            <a:xfrm>
              <a:off x="4250427" y="4717701"/>
              <a:ext cx="2028935" cy="1875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0BE7594-63CF-46A5-80EC-B4D82B351C02}"/>
                </a:ext>
              </a:extLst>
            </p:cNvPr>
            <p:cNvSpPr/>
            <p:nvPr/>
          </p:nvSpPr>
          <p:spPr>
            <a:xfrm>
              <a:off x="6346788" y="4939549"/>
              <a:ext cx="1655467" cy="10995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116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499BF2D-250E-4BBB-B65E-0021CFF0E331}"/>
              </a:ext>
            </a:extLst>
          </p:cNvPr>
          <p:cNvGrpSpPr/>
          <p:nvPr/>
        </p:nvGrpSpPr>
        <p:grpSpPr>
          <a:xfrm>
            <a:off x="259259" y="330416"/>
            <a:ext cx="10397436" cy="6262871"/>
            <a:chOff x="259259" y="330416"/>
            <a:chExt cx="10397436" cy="62628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580688-D3A8-4483-BC41-FBEFA72545E3}"/>
                </a:ext>
              </a:extLst>
            </p:cNvPr>
            <p:cNvSpPr txBox="1"/>
            <p:nvPr/>
          </p:nvSpPr>
          <p:spPr>
            <a:xfrm>
              <a:off x="4805614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Inferioorne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7C5B8F-4CD7-4C82-B312-6AFA06CC5B24}"/>
                </a:ext>
              </a:extLst>
            </p:cNvPr>
            <p:cNvGrpSpPr/>
            <p:nvPr/>
          </p:nvGrpSpPr>
          <p:grpSpPr>
            <a:xfrm>
              <a:off x="2331217" y="515082"/>
              <a:ext cx="7863254" cy="6078205"/>
              <a:chOff x="2331217" y="515082"/>
              <a:chExt cx="7863254" cy="6078205"/>
            </a:xfrm>
          </p:grpSpPr>
          <p:pic>
            <p:nvPicPr>
              <p:cNvPr id="11266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6E470DDF-950A-42D4-A4C8-A71E0738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1217" y="515082"/>
                <a:ext cx="7863254" cy="607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52154E-A453-41F1-9BF1-A0236563010E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E41AC0-A016-43EF-A860-6A496D084734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38E29-F6AB-4D09-8E36-A554C4CBBE3D}"/>
                </a:ext>
              </a:extLst>
            </p:cNvPr>
            <p:cNvSpPr/>
            <p:nvPr/>
          </p:nvSpPr>
          <p:spPr>
            <a:xfrm>
              <a:off x="8002255" y="4119825"/>
              <a:ext cx="2654440" cy="2473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B2DD43-7DE2-4715-BA21-2A3AE0E27FA2}"/>
                </a:ext>
              </a:extLst>
            </p:cNvPr>
            <p:cNvGrpSpPr/>
            <p:nvPr/>
          </p:nvGrpSpPr>
          <p:grpSpPr>
            <a:xfrm>
              <a:off x="2257981" y="1743191"/>
              <a:ext cx="6587147" cy="3806652"/>
              <a:chOff x="2331217" y="1627832"/>
              <a:chExt cx="6587147" cy="3806652"/>
            </a:xfrm>
          </p:grpSpPr>
          <p:pic>
            <p:nvPicPr>
              <p:cNvPr id="15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AD231BC6-2E5A-409B-B5D7-521C209D85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69" r="73064" b="19065"/>
              <a:stretch/>
            </p:blipFill>
            <p:spPr bwMode="auto">
              <a:xfrm>
                <a:off x="2331217" y="3193701"/>
                <a:ext cx="2118020" cy="224078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F8ED59-D522-445F-9681-448DC701BE42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C3E01F-70A7-44D5-9251-04DD9515899A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215512-18CD-4D15-A107-994546C15F89}"/>
                </a:ext>
              </a:extLst>
            </p:cNvPr>
            <p:cNvSpPr txBox="1"/>
            <p:nvPr/>
          </p:nvSpPr>
          <p:spPr>
            <a:xfrm>
              <a:off x="8571244" y="1768509"/>
              <a:ext cx="1391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t-EE" dirty="0"/>
                <a:t>Posterioorne</a:t>
              </a:r>
              <a:endParaRPr lang="en-GB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79FE4-E823-462B-ABF0-821C45490EC3}"/>
                </a:ext>
              </a:extLst>
            </p:cNvPr>
            <p:cNvSpPr txBox="1"/>
            <p:nvPr/>
          </p:nvSpPr>
          <p:spPr>
            <a:xfrm>
              <a:off x="5273456" y="330416"/>
              <a:ext cx="13436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Superioorne</a:t>
              </a:r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17ED6-94FA-4899-8C54-FB6D82214F43}"/>
                </a:ext>
              </a:extLst>
            </p:cNvPr>
            <p:cNvSpPr txBox="1"/>
            <p:nvPr/>
          </p:nvSpPr>
          <p:spPr>
            <a:xfrm>
              <a:off x="2534282" y="1835051"/>
              <a:ext cx="13213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Anterioorne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8723E-3361-4FA1-8B3B-284E6519FA07}"/>
                </a:ext>
              </a:extLst>
            </p:cNvPr>
            <p:cNvSpPr txBox="1"/>
            <p:nvPr/>
          </p:nvSpPr>
          <p:spPr>
            <a:xfrm>
              <a:off x="4601637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 err="1"/>
                <a:t>Inferioorne</a:t>
              </a:r>
              <a:endParaRPr lang="et-EE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3F000B-C5EE-4C95-ABC8-0DADBE4F6E1B}"/>
                </a:ext>
              </a:extLst>
            </p:cNvPr>
            <p:cNvSpPr/>
            <p:nvPr/>
          </p:nvSpPr>
          <p:spPr>
            <a:xfrm>
              <a:off x="4143508" y="3891240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987F579-16BB-4C74-A461-2051D24C5E8F}"/>
                </a:ext>
              </a:extLst>
            </p:cNvPr>
            <p:cNvSpPr/>
            <p:nvPr/>
          </p:nvSpPr>
          <p:spPr>
            <a:xfrm>
              <a:off x="2223217" y="3996748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D0C8-FCF5-4A7A-9A52-8998F9CF324E}"/>
                </a:ext>
              </a:extLst>
            </p:cNvPr>
            <p:cNvSpPr txBox="1"/>
            <p:nvPr/>
          </p:nvSpPr>
          <p:spPr>
            <a:xfrm>
              <a:off x="1171093" y="4119825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Anterioorne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D85073-1D21-4D2F-A161-2968150E6703}"/>
                </a:ext>
              </a:extLst>
            </p:cNvPr>
            <p:cNvSpPr txBox="1"/>
            <p:nvPr/>
          </p:nvSpPr>
          <p:spPr>
            <a:xfrm>
              <a:off x="4143508" y="4110949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Posterioorne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D56F6D-3D0B-40BD-B523-B312E182B043}"/>
                </a:ext>
              </a:extLst>
            </p:cNvPr>
            <p:cNvSpPr txBox="1"/>
            <p:nvPr/>
          </p:nvSpPr>
          <p:spPr>
            <a:xfrm>
              <a:off x="2659938" y="3309060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2A27DB-DD8C-4FFF-95CE-8C996F8C8DFD}"/>
                </a:ext>
              </a:extLst>
            </p:cNvPr>
            <p:cNvSpPr txBox="1"/>
            <p:nvPr/>
          </p:nvSpPr>
          <p:spPr>
            <a:xfrm>
              <a:off x="2715206" y="4968217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23ABCF-145B-49F1-AAC0-B5AE55114BF3}"/>
                </a:ext>
              </a:extLst>
            </p:cNvPr>
            <p:cNvSpPr/>
            <p:nvPr/>
          </p:nvSpPr>
          <p:spPr>
            <a:xfrm>
              <a:off x="4224510" y="5090824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EE69A-A823-41E6-9D6B-AE6433B1B135}"/>
                </a:ext>
              </a:extLst>
            </p:cNvPr>
            <p:cNvSpPr txBox="1"/>
            <p:nvPr/>
          </p:nvSpPr>
          <p:spPr>
            <a:xfrm>
              <a:off x="259259" y="5275994"/>
              <a:ext cx="284288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>
                  <a:solidFill>
                    <a:srgbClr val="C00000"/>
                  </a:solidFill>
                </a:rPr>
                <a:t>Horisontaalne </a:t>
              </a:r>
            </a:p>
            <a:p>
              <a:pPr algn="ctr"/>
              <a:r>
                <a:rPr lang="et-EE" sz="1400" dirty="0">
                  <a:solidFill>
                    <a:srgbClr val="C00000"/>
                  </a:solidFill>
                </a:rPr>
                <a:t>(vk transversaalne, aksiaalne – </a:t>
              </a:r>
            </a:p>
            <a:p>
              <a:pPr algn="ctr"/>
              <a:r>
                <a:rPr lang="et-EE" sz="1400" dirty="0">
                  <a:solidFill>
                    <a:srgbClr val="C00000"/>
                  </a:solidFill>
                </a:rPr>
                <a:t>poolitab superioorseks ja inferoorseks osaks)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715A23-DBB2-401D-95DF-86E0C4F78A13}"/>
                </a:ext>
              </a:extLst>
            </p:cNvPr>
            <p:cNvSpPr txBox="1"/>
            <p:nvPr/>
          </p:nvSpPr>
          <p:spPr>
            <a:xfrm>
              <a:off x="3044651" y="42648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2640AD-A364-4E05-88F8-E1123BBE5BB6}"/>
                </a:ext>
              </a:extLst>
            </p:cNvPr>
            <p:cNvCxnSpPr>
              <a:cxnSpLocks/>
            </p:cNvCxnSpPr>
            <p:nvPr/>
          </p:nvCxnSpPr>
          <p:spPr>
            <a:xfrm>
              <a:off x="2331217" y="3515033"/>
              <a:ext cx="713434" cy="604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164E3B-58BC-41F4-9696-D3BD5DCD2963}"/>
                </a:ext>
              </a:extLst>
            </p:cNvPr>
            <p:cNvSpPr txBox="1"/>
            <p:nvPr/>
          </p:nvSpPr>
          <p:spPr>
            <a:xfrm>
              <a:off x="1521693" y="3151684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Mediaalne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B1123B4-74FC-43E8-9F22-A918D914F9EF}"/>
                </a:ext>
              </a:extLst>
            </p:cNvPr>
            <p:cNvSpPr/>
            <p:nvPr/>
          </p:nvSpPr>
          <p:spPr>
            <a:xfrm>
              <a:off x="6544161" y="4901708"/>
              <a:ext cx="1497939" cy="14412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7ED2687-1901-46C2-96EE-4240C41B113E}"/>
                </a:ext>
              </a:extLst>
            </p:cNvPr>
            <p:cNvSpPr/>
            <p:nvPr/>
          </p:nvSpPr>
          <p:spPr>
            <a:xfrm>
              <a:off x="2841155" y="5281779"/>
              <a:ext cx="1014514" cy="274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07CD430-0D06-4368-B24B-11E5DE3D24C0}"/>
                </a:ext>
              </a:extLst>
            </p:cNvPr>
            <p:cNvSpPr/>
            <p:nvPr/>
          </p:nvSpPr>
          <p:spPr>
            <a:xfrm>
              <a:off x="4250427" y="4717701"/>
              <a:ext cx="2028935" cy="1875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33395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2D97EDA9-09F5-4500-ADA1-DFCDEE8C2D60}"/>
              </a:ext>
            </a:extLst>
          </p:cNvPr>
          <p:cNvGrpSpPr/>
          <p:nvPr/>
        </p:nvGrpSpPr>
        <p:grpSpPr>
          <a:xfrm>
            <a:off x="259259" y="330416"/>
            <a:ext cx="10397436" cy="6262871"/>
            <a:chOff x="259259" y="330416"/>
            <a:chExt cx="10397436" cy="62628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580688-D3A8-4483-BC41-FBEFA72545E3}"/>
                </a:ext>
              </a:extLst>
            </p:cNvPr>
            <p:cNvSpPr txBox="1"/>
            <p:nvPr/>
          </p:nvSpPr>
          <p:spPr>
            <a:xfrm>
              <a:off x="4805614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Inferioorne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7C5B8F-4CD7-4C82-B312-6AFA06CC5B24}"/>
                </a:ext>
              </a:extLst>
            </p:cNvPr>
            <p:cNvGrpSpPr/>
            <p:nvPr/>
          </p:nvGrpSpPr>
          <p:grpSpPr>
            <a:xfrm>
              <a:off x="2331217" y="515082"/>
              <a:ext cx="7863254" cy="6078205"/>
              <a:chOff x="2331217" y="515082"/>
              <a:chExt cx="7863254" cy="6078205"/>
            </a:xfrm>
          </p:grpSpPr>
          <p:pic>
            <p:nvPicPr>
              <p:cNvPr id="11266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6E470DDF-950A-42D4-A4C8-A71E0738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1217" y="515082"/>
                <a:ext cx="7863254" cy="607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52154E-A453-41F1-9BF1-A0236563010E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E41AC0-A016-43EF-A860-6A496D084734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38E29-F6AB-4D09-8E36-A554C4CBBE3D}"/>
                </a:ext>
              </a:extLst>
            </p:cNvPr>
            <p:cNvSpPr/>
            <p:nvPr/>
          </p:nvSpPr>
          <p:spPr>
            <a:xfrm>
              <a:off x="8002255" y="4119825"/>
              <a:ext cx="2654440" cy="2473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B2DD43-7DE2-4715-BA21-2A3AE0E27FA2}"/>
                </a:ext>
              </a:extLst>
            </p:cNvPr>
            <p:cNvGrpSpPr/>
            <p:nvPr/>
          </p:nvGrpSpPr>
          <p:grpSpPr>
            <a:xfrm>
              <a:off x="2257981" y="1743191"/>
              <a:ext cx="6587147" cy="3806652"/>
              <a:chOff x="2331217" y="1627832"/>
              <a:chExt cx="6587147" cy="3806652"/>
            </a:xfrm>
          </p:grpSpPr>
          <p:pic>
            <p:nvPicPr>
              <p:cNvPr id="15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AD231BC6-2E5A-409B-B5D7-521C209D85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69" r="73064" b="19065"/>
              <a:stretch/>
            </p:blipFill>
            <p:spPr bwMode="auto">
              <a:xfrm>
                <a:off x="2331217" y="3193701"/>
                <a:ext cx="2118020" cy="224078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F8ED59-D522-445F-9681-448DC701BE42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C3E01F-70A7-44D5-9251-04DD9515899A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79FE4-E823-462B-ABF0-821C45490EC3}"/>
                </a:ext>
              </a:extLst>
            </p:cNvPr>
            <p:cNvSpPr txBox="1"/>
            <p:nvPr/>
          </p:nvSpPr>
          <p:spPr>
            <a:xfrm>
              <a:off x="5273456" y="330416"/>
              <a:ext cx="13436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Superioorne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8723E-3361-4FA1-8B3B-284E6519FA07}"/>
                </a:ext>
              </a:extLst>
            </p:cNvPr>
            <p:cNvSpPr txBox="1"/>
            <p:nvPr/>
          </p:nvSpPr>
          <p:spPr>
            <a:xfrm>
              <a:off x="4601637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 err="1"/>
                <a:t>Inferioorne</a:t>
              </a:r>
              <a:endParaRPr lang="et-EE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3F000B-C5EE-4C95-ABC8-0DADBE4F6E1B}"/>
                </a:ext>
              </a:extLst>
            </p:cNvPr>
            <p:cNvSpPr/>
            <p:nvPr/>
          </p:nvSpPr>
          <p:spPr>
            <a:xfrm>
              <a:off x="4143508" y="3891240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987F579-16BB-4C74-A461-2051D24C5E8F}"/>
                </a:ext>
              </a:extLst>
            </p:cNvPr>
            <p:cNvSpPr/>
            <p:nvPr/>
          </p:nvSpPr>
          <p:spPr>
            <a:xfrm>
              <a:off x="2223217" y="3996748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D0C8-FCF5-4A7A-9A52-8998F9CF324E}"/>
                </a:ext>
              </a:extLst>
            </p:cNvPr>
            <p:cNvSpPr txBox="1"/>
            <p:nvPr/>
          </p:nvSpPr>
          <p:spPr>
            <a:xfrm>
              <a:off x="1171093" y="4119825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Anterioorne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D85073-1D21-4D2F-A161-2968150E6703}"/>
                </a:ext>
              </a:extLst>
            </p:cNvPr>
            <p:cNvSpPr txBox="1"/>
            <p:nvPr/>
          </p:nvSpPr>
          <p:spPr>
            <a:xfrm>
              <a:off x="4143508" y="4110949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Posterioorne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D56F6D-3D0B-40BD-B523-B312E182B043}"/>
                </a:ext>
              </a:extLst>
            </p:cNvPr>
            <p:cNvSpPr txBox="1"/>
            <p:nvPr/>
          </p:nvSpPr>
          <p:spPr>
            <a:xfrm>
              <a:off x="2659938" y="3309060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2A27DB-DD8C-4FFF-95CE-8C996F8C8DFD}"/>
                </a:ext>
              </a:extLst>
            </p:cNvPr>
            <p:cNvSpPr txBox="1"/>
            <p:nvPr/>
          </p:nvSpPr>
          <p:spPr>
            <a:xfrm>
              <a:off x="2715206" y="4968217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23ABCF-145B-49F1-AAC0-B5AE55114BF3}"/>
                </a:ext>
              </a:extLst>
            </p:cNvPr>
            <p:cNvSpPr/>
            <p:nvPr/>
          </p:nvSpPr>
          <p:spPr>
            <a:xfrm>
              <a:off x="4224510" y="5090824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EE69A-A823-41E6-9D6B-AE6433B1B135}"/>
                </a:ext>
              </a:extLst>
            </p:cNvPr>
            <p:cNvSpPr txBox="1"/>
            <p:nvPr/>
          </p:nvSpPr>
          <p:spPr>
            <a:xfrm>
              <a:off x="259259" y="5275994"/>
              <a:ext cx="284288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Horisontaalne </a:t>
              </a:r>
            </a:p>
            <a:p>
              <a:pPr algn="ctr"/>
              <a:r>
                <a:rPr lang="et-EE" sz="1400" dirty="0"/>
                <a:t>(vk transversaalne, aksiaalne – </a:t>
              </a:r>
            </a:p>
            <a:p>
              <a:pPr algn="ctr"/>
              <a:r>
                <a:rPr lang="et-EE" sz="1400" dirty="0"/>
                <a:t>poolitab superioorseks ja inferoorseks osaks)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715A23-DBB2-401D-95DF-86E0C4F78A13}"/>
                </a:ext>
              </a:extLst>
            </p:cNvPr>
            <p:cNvSpPr txBox="1"/>
            <p:nvPr/>
          </p:nvSpPr>
          <p:spPr>
            <a:xfrm>
              <a:off x="3044651" y="42648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2640AD-A364-4E05-88F8-E1123BBE5BB6}"/>
                </a:ext>
              </a:extLst>
            </p:cNvPr>
            <p:cNvCxnSpPr>
              <a:cxnSpLocks/>
            </p:cNvCxnSpPr>
            <p:nvPr/>
          </p:nvCxnSpPr>
          <p:spPr>
            <a:xfrm>
              <a:off x="2331217" y="3515033"/>
              <a:ext cx="713434" cy="604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164E3B-58BC-41F4-9696-D3BD5DCD2963}"/>
                </a:ext>
              </a:extLst>
            </p:cNvPr>
            <p:cNvSpPr txBox="1"/>
            <p:nvPr/>
          </p:nvSpPr>
          <p:spPr>
            <a:xfrm>
              <a:off x="1521693" y="3151684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Mediaalne</a:t>
              </a:r>
              <a:endParaRPr lang="en-GB" sz="14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A8C8251-97D3-4A74-A67E-3188BC46AFFB}"/>
                </a:ext>
              </a:extLst>
            </p:cNvPr>
            <p:cNvGrpSpPr/>
            <p:nvPr/>
          </p:nvGrpSpPr>
          <p:grpSpPr>
            <a:xfrm>
              <a:off x="3694959" y="1726160"/>
              <a:ext cx="5293807" cy="4636588"/>
              <a:chOff x="3624557" y="1627832"/>
              <a:chExt cx="5293807" cy="4636588"/>
            </a:xfrm>
          </p:grpSpPr>
          <p:pic>
            <p:nvPicPr>
              <p:cNvPr id="31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0074D0CA-3639-44A4-8215-BD32ADF5AA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06" t="66495" r="48168" b="4668"/>
              <a:stretch/>
            </p:blipFill>
            <p:spPr bwMode="auto">
              <a:xfrm>
                <a:off x="4126757" y="4511711"/>
                <a:ext cx="2164402" cy="17527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3132F5-273D-4E4D-89A0-CBAEE9E1BF38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A803029-A3FC-4E7D-8767-4A0E6BD30BFD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7ED2687-1901-46C2-96EE-4240C41B113E}"/>
                </a:ext>
              </a:extLst>
            </p:cNvPr>
            <p:cNvSpPr/>
            <p:nvPr/>
          </p:nvSpPr>
          <p:spPr>
            <a:xfrm>
              <a:off x="2841155" y="5281779"/>
              <a:ext cx="1014514" cy="274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07A92B-2B2A-42A8-A978-B5B3BF50804F}"/>
                </a:ext>
              </a:extLst>
            </p:cNvPr>
            <p:cNvSpPr txBox="1"/>
            <p:nvPr/>
          </p:nvSpPr>
          <p:spPr>
            <a:xfrm>
              <a:off x="3556650" y="6004364"/>
              <a:ext cx="333121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>
                  <a:solidFill>
                    <a:srgbClr val="C00000"/>
                  </a:solidFill>
                </a:rPr>
                <a:t>Frontaalne (vk koronaalne, vertikaalne; poolitab anterioorseks ja posterioorseks) 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9EDF8A-8F22-4E21-A9D4-D41DD3D4E188}"/>
                </a:ext>
              </a:extLst>
            </p:cNvPr>
            <p:cNvSpPr txBox="1"/>
            <p:nvPr/>
          </p:nvSpPr>
          <p:spPr>
            <a:xfrm rot="16200000">
              <a:off x="3840673" y="5289942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115060-DDAA-40F0-8161-B30AFF1AC4F6}"/>
                </a:ext>
              </a:extLst>
            </p:cNvPr>
            <p:cNvSpPr txBox="1"/>
            <p:nvPr/>
          </p:nvSpPr>
          <p:spPr>
            <a:xfrm rot="5400000">
              <a:off x="5712139" y="5254075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776D47-09B9-42A2-9381-4F7C5E50A983}"/>
                </a:ext>
              </a:extLst>
            </p:cNvPr>
            <p:cNvSpPr txBox="1"/>
            <p:nvPr/>
          </p:nvSpPr>
          <p:spPr>
            <a:xfrm>
              <a:off x="4216184" y="4432616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Mediaalne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08BBCF-5764-4212-B2E5-31367C002BB9}"/>
                </a:ext>
              </a:extLst>
            </p:cNvPr>
            <p:cNvCxnSpPr>
              <a:cxnSpLocks/>
            </p:cNvCxnSpPr>
            <p:nvPr/>
          </p:nvCxnSpPr>
          <p:spPr>
            <a:xfrm>
              <a:off x="4706579" y="4750006"/>
              <a:ext cx="478946" cy="47060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90E673D-3EA8-488C-B461-FCD75778FF12}"/>
                </a:ext>
              </a:extLst>
            </p:cNvPr>
            <p:cNvSpPr/>
            <p:nvPr/>
          </p:nvSpPr>
          <p:spPr>
            <a:xfrm>
              <a:off x="6749214" y="4807477"/>
              <a:ext cx="1520835" cy="12727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17ED6-94FA-4899-8C54-FB6D82214F43}"/>
                </a:ext>
              </a:extLst>
            </p:cNvPr>
            <p:cNvSpPr txBox="1"/>
            <p:nvPr/>
          </p:nvSpPr>
          <p:spPr>
            <a:xfrm>
              <a:off x="2534282" y="1835051"/>
              <a:ext cx="13213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Anterioorne</a:t>
              </a:r>
              <a:endParaRPr lang="en-GB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215512-18CD-4D15-A107-994546C15F89}"/>
                </a:ext>
              </a:extLst>
            </p:cNvPr>
            <p:cNvSpPr txBox="1"/>
            <p:nvPr/>
          </p:nvSpPr>
          <p:spPr>
            <a:xfrm>
              <a:off x="8571244" y="1768509"/>
              <a:ext cx="1391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t-EE" dirty="0"/>
                <a:t>Posterioorne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451028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895C680-CD37-4BE0-9070-495C9E354980}"/>
              </a:ext>
            </a:extLst>
          </p:cNvPr>
          <p:cNvGrpSpPr/>
          <p:nvPr/>
        </p:nvGrpSpPr>
        <p:grpSpPr>
          <a:xfrm>
            <a:off x="259259" y="330416"/>
            <a:ext cx="10389720" cy="6329207"/>
            <a:chOff x="259259" y="330416"/>
            <a:chExt cx="10389720" cy="63292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580688-D3A8-4483-BC41-FBEFA72545E3}"/>
                </a:ext>
              </a:extLst>
            </p:cNvPr>
            <p:cNvSpPr txBox="1"/>
            <p:nvPr/>
          </p:nvSpPr>
          <p:spPr>
            <a:xfrm>
              <a:off x="4805614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Inferioorne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7C5B8F-4CD7-4C82-B312-6AFA06CC5B24}"/>
                </a:ext>
              </a:extLst>
            </p:cNvPr>
            <p:cNvGrpSpPr/>
            <p:nvPr/>
          </p:nvGrpSpPr>
          <p:grpSpPr>
            <a:xfrm>
              <a:off x="2331217" y="515082"/>
              <a:ext cx="7863254" cy="6078205"/>
              <a:chOff x="2331217" y="515082"/>
              <a:chExt cx="7863254" cy="6078205"/>
            </a:xfrm>
          </p:grpSpPr>
          <p:pic>
            <p:nvPicPr>
              <p:cNvPr id="11266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6E470DDF-950A-42D4-A4C8-A71E0738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1217" y="515082"/>
                <a:ext cx="7863254" cy="607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52154E-A453-41F1-9BF1-A0236563010E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E41AC0-A016-43EF-A860-6A496D084734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B2DD43-7DE2-4715-BA21-2A3AE0E27FA2}"/>
                </a:ext>
              </a:extLst>
            </p:cNvPr>
            <p:cNvGrpSpPr/>
            <p:nvPr/>
          </p:nvGrpSpPr>
          <p:grpSpPr>
            <a:xfrm>
              <a:off x="2257981" y="1743191"/>
              <a:ext cx="6587147" cy="3806652"/>
              <a:chOff x="2331217" y="1627832"/>
              <a:chExt cx="6587147" cy="3806652"/>
            </a:xfrm>
          </p:grpSpPr>
          <p:pic>
            <p:nvPicPr>
              <p:cNvPr id="15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AD231BC6-2E5A-409B-B5D7-521C209D85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69" r="73064" b="19065"/>
              <a:stretch/>
            </p:blipFill>
            <p:spPr bwMode="auto">
              <a:xfrm>
                <a:off x="2331217" y="3193701"/>
                <a:ext cx="2118020" cy="224078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F8ED59-D522-445F-9681-448DC701BE42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C3E01F-70A7-44D5-9251-04DD9515899A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79FE4-E823-462B-ABF0-821C45490EC3}"/>
                </a:ext>
              </a:extLst>
            </p:cNvPr>
            <p:cNvSpPr txBox="1"/>
            <p:nvPr/>
          </p:nvSpPr>
          <p:spPr>
            <a:xfrm>
              <a:off x="5273456" y="330416"/>
              <a:ext cx="13436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Superioorne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8723E-3361-4FA1-8B3B-284E6519FA07}"/>
                </a:ext>
              </a:extLst>
            </p:cNvPr>
            <p:cNvSpPr txBox="1"/>
            <p:nvPr/>
          </p:nvSpPr>
          <p:spPr>
            <a:xfrm>
              <a:off x="4601637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 err="1"/>
                <a:t>Inferioorne</a:t>
              </a:r>
              <a:endParaRPr lang="et-EE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3F000B-C5EE-4C95-ABC8-0DADBE4F6E1B}"/>
                </a:ext>
              </a:extLst>
            </p:cNvPr>
            <p:cNvSpPr/>
            <p:nvPr/>
          </p:nvSpPr>
          <p:spPr>
            <a:xfrm>
              <a:off x="4143508" y="3891240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987F579-16BB-4C74-A461-2051D24C5E8F}"/>
                </a:ext>
              </a:extLst>
            </p:cNvPr>
            <p:cNvSpPr/>
            <p:nvPr/>
          </p:nvSpPr>
          <p:spPr>
            <a:xfrm>
              <a:off x="2223217" y="3996748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D0C8-FCF5-4A7A-9A52-8998F9CF324E}"/>
                </a:ext>
              </a:extLst>
            </p:cNvPr>
            <p:cNvSpPr txBox="1"/>
            <p:nvPr/>
          </p:nvSpPr>
          <p:spPr>
            <a:xfrm>
              <a:off x="1171093" y="4119825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Anterioorne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D85073-1D21-4D2F-A161-2968150E6703}"/>
                </a:ext>
              </a:extLst>
            </p:cNvPr>
            <p:cNvSpPr txBox="1"/>
            <p:nvPr/>
          </p:nvSpPr>
          <p:spPr>
            <a:xfrm>
              <a:off x="4143508" y="4110949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Posterioorne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D56F6D-3D0B-40BD-B523-B312E182B043}"/>
                </a:ext>
              </a:extLst>
            </p:cNvPr>
            <p:cNvSpPr txBox="1"/>
            <p:nvPr/>
          </p:nvSpPr>
          <p:spPr>
            <a:xfrm>
              <a:off x="2659938" y="3309060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2A27DB-DD8C-4FFF-95CE-8C996F8C8DFD}"/>
                </a:ext>
              </a:extLst>
            </p:cNvPr>
            <p:cNvSpPr txBox="1"/>
            <p:nvPr/>
          </p:nvSpPr>
          <p:spPr>
            <a:xfrm>
              <a:off x="2715206" y="4968217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23ABCF-145B-49F1-AAC0-B5AE55114BF3}"/>
                </a:ext>
              </a:extLst>
            </p:cNvPr>
            <p:cNvSpPr/>
            <p:nvPr/>
          </p:nvSpPr>
          <p:spPr>
            <a:xfrm>
              <a:off x="4224510" y="5090824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EE69A-A823-41E6-9D6B-AE6433B1B135}"/>
                </a:ext>
              </a:extLst>
            </p:cNvPr>
            <p:cNvSpPr txBox="1"/>
            <p:nvPr/>
          </p:nvSpPr>
          <p:spPr>
            <a:xfrm>
              <a:off x="259259" y="5275994"/>
              <a:ext cx="284288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Horisontaalne </a:t>
              </a:r>
            </a:p>
            <a:p>
              <a:pPr algn="ctr"/>
              <a:r>
                <a:rPr lang="et-EE" sz="1400" dirty="0"/>
                <a:t>(vk transversaalne, aksiaalne – </a:t>
              </a:r>
            </a:p>
            <a:p>
              <a:pPr algn="ctr"/>
              <a:r>
                <a:rPr lang="et-EE" sz="1400" dirty="0"/>
                <a:t>poolitab superioorseks ja inferoorseks osaks)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715A23-DBB2-401D-95DF-86E0C4F78A13}"/>
                </a:ext>
              </a:extLst>
            </p:cNvPr>
            <p:cNvSpPr txBox="1"/>
            <p:nvPr/>
          </p:nvSpPr>
          <p:spPr>
            <a:xfrm>
              <a:off x="3044651" y="42648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2640AD-A364-4E05-88F8-E1123BBE5BB6}"/>
                </a:ext>
              </a:extLst>
            </p:cNvPr>
            <p:cNvCxnSpPr>
              <a:cxnSpLocks/>
            </p:cNvCxnSpPr>
            <p:nvPr/>
          </p:nvCxnSpPr>
          <p:spPr>
            <a:xfrm>
              <a:off x="2331217" y="3515033"/>
              <a:ext cx="713434" cy="604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164E3B-58BC-41F4-9696-D3BD5DCD2963}"/>
                </a:ext>
              </a:extLst>
            </p:cNvPr>
            <p:cNvSpPr txBox="1"/>
            <p:nvPr/>
          </p:nvSpPr>
          <p:spPr>
            <a:xfrm>
              <a:off x="1521693" y="3151684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Mediaalne</a:t>
              </a:r>
              <a:endParaRPr lang="en-GB" sz="14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A8C8251-97D3-4A74-A67E-3188BC46AFFB}"/>
                </a:ext>
              </a:extLst>
            </p:cNvPr>
            <p:cNvGrpSpPr/>
            <p:nvPr/>
          </p:nvGrpSpPr>
          <p:grpSpPr>
            <a:xfrm>
              <a:off x="3694959" y="1726160"/>
              <a:ext cx="5293807" cy="4636588"/>
              <a:chOff x="3624557" y="1627832"/>
              <a:chExt cx="5293807" cy="4636588"/>
            </a:xfrm>
          </p:grpSpPr>
          <p:pic>
            <p:nvPicPr>
              <p:cNvPr id="31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0074D0CA-3639-44A4-8215-BD32ADF5AA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06" t="66495" r="48168" b="4668"/>
              <a:stretch/>
            </p:blipFill>
            <p:spPr bwMode="auto">
              <a:xfrm>
                <a:off x="4126757" y="4511711"/>
                <a:ext cx="2164402" cy="17527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3132F5-273D-4E4D-89A0-CBAEE9E1BF38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A803029-A3FC-4E7D-8767-4A0E6BD30BFD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7ED2687-1901-46C2-96EE-4240C41B113E}"/>
                </a:ext>
              </a:extLst>
            </p:cNvPr>
            <p:cNvSpPr/>
            <p:nvPr/>
          </p:nvSpPr>
          <p:spPr>
            <a:xfrm>
              <a:off x="2841155" y="5281779"/>
              <a:ext cx="1014514" cy="274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07A92B-2B2A-42A8-A978-B5B3BF50804F}"/>
                </a:ext>
              </a:extLst>
            </p:cNvPr>
            <p:cNvSpPr txBox="1"/>
            <p:nvPr/>
          </p:nvSpPr>
          <p:spPr>
            <a:xfrm>
              <a:off x="3556650" y="6004364"/>
              <a:ext cx="333121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Frontaalne (vk koronaalne, vertikaalne; poolitab anterioorseks ja posterioorseks) </a:t>
              </a:r>
              <a:endParaRPr lang="en-GB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9EDF8A-8F22-4E21-A9D4-D41DD3D4E188}"/>
                </a:ext>
              </a:extLst>
            </p:cNvPr>
            <p:cNvSpPr txBox="1"/>
            <p:nvPr/>
          </p:nvSpPr>
          <p:spPr>
            <a:xfrm rot="16200000">
              <a:off x="3840673" y="5289942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115060-DDAA-40F0-8161-B30AFF1AC4F6}"/>
                </a:ext>
              </a:extLst>
            </p:cNvPr>
            <p:cNvSpPr txBox="1"/>
            <p:nvPr/>
          </p:nvSpPr>
          <p:spPr>
            <a:xfrm rot="5400000">
              <a:off x="5712139" y="5254075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776D47-09B9-42A2-9381-4F7C5E50A983}"/>
                </a:ext>
              </a:extLst>
            </p:cNvPr>
            <p:cNvSpPr txBox="1"/>
            <p:nvPr/>
          </p:nvSpPr>
          <p:spPr>
            <a:xfrm>
              <a:off x="4216184" y="4432616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Mediaalne</a:t>
              </a:r>
              <a:endParaRPr lang="en-GB" sz="1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08BBCF-5764-4212-B2E5-31367C002BB9}"/>
                </a:ext>
              </a:extLst>
            </p:cNvPr>
            <p:cNvCxnSpPr>
              <a:cxnSpLocks/>
            </p:cNvCxnSpPr>
            <p:nvPr/>
          </p:nvCxnSpPr>
          <p:spPr>
            <a:xfrm>
              <a:off x="4706579" y="4750006"/>
              <a:ext cx="478946" cy="47060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48AC486-8C0E-455A-810C-1001F98E5A58}"/>
                </a:ext>
              </a:extLst>
            </p:cNvPr>
            <p:cNvGrpSpPr/>
            <p:nvPr/>
          </p:nvGrpSpPr>
          <p:grpSpPr>
            <a:xfrm>
              <a:off x="3742581" y="1629386"/>
              <a:ext cx="5293807" cy="4636588"/>
              <a:chOff x="3624557" y="1627832"/>
              <a:chExt cx="5293807" cy="4636588"/>
            </a:xfrm>
          </p:grpSpPr>
          <p:pic>
            <p:nvPicPr>
              <p:cNvPr id="41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95E5C823-30EE-42B8-B3F3-197515D069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822" t="66495" r="27029" b="4668"/>
              <a:stretch/>
            </p:blipFill>
            <p:spPr bwMode="auto">
              <a:xfrm>
                <a:off x="6526153" y="4511711"/>
                <a:ext cx="1427085" cy="17527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68FBEF9-9DE2-4BC6-B693-68BD97ED2129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853C775-D5BE-4CC0-979F-B136FA4985F1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EBA05-C842-4BF6-AE7C-FBEA2FA6FBFD}"/>
                </a:ext>
              </a:extLst>
            </p:cNvPr>
            <p:cNvSpPr txBox="1"/>
            <p:nvPr/>
          </p:nvSpPr>
          <p:spPr>
            <a:xfrm rot="16200000">
              <a:off x="6261659" y="5235730"/>
              <a:ext cx="9799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Ventraalne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62528A8-2A22-4F68-B631-3338F3D551DF}"/>
                </a:ext>
              </a:extLst>
            </p:cNvPr>
            <p:cNvSpPr txBox="1"/>
            <p:nvPr/>
          </p:nvSpPr>
          <p:spPr>
            <a:xfrm>
              <a:off x="6816907" y="4745755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6AA534-27AF-441D-9183-F1831153B442}"/>
                </a:ext>
              </a:extLst>
            </p:cNvPr>
            <p:cNvSpPr txBox="1"/>
            <p:nvPr/>
          </p:nvSpPr>
          <p:spPr>
            <a:xfrm>
              <a:off x="6839154" y="5751742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9CC16C3-5FDC-4BB2-9A58-3CB3B9613A8D}"/>
                </a:ext>
              </a:extLst>
            </p:cNvPr>
            <p:cNvCxnSpPr/>
            <p:nvPr/>
          </p:nvCxnSpPr>
          <p:spPr>
            <a:xfrm>
              <a:off x="7184571" y="4251716"/>
              <a:ext cx="0" cy="498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6C2C2EA-FE55-436C-BA58-B5D6149A3ED5}"/>
                </a:ext>
              </a:extLst>
            </p:cNvPr>
            <p:cNvGrpSpPr/>
            <p:nvPr/>
          </p:nvGrpSpPr>
          <p:grpSpPr>
            <a:xfrm>
              <a:off x="3804696" y="1599740"/>
              <a:ext cx="6356815" cy="4626274"/>
              <a:chOff x="3624557" y="1627832"/>
              <a:chExt cx="6356815" cy="4626274"/>
            </a:xfrm>
          </p:grpSpPr>
          <p:pic>
            <p:nvPicPr>
              <p:cNvPr id="50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BC607FC0-49D8-4B52-A447-311A36684C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537" t="56380" r="363" b="5583"/>
              <a:stretch/>
            </p:blipFill>
            <p:spPr bwMode="auto">
              <a:xfrm>
                <a:off x="7693186" y="3942257"/>
                <a:ext cx="2288186" cy="23118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08C391A-1BDB-45DB-93C4-CDD0C758B64A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F73A910-2FAA-4E0A-834A-3BB8283986B9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215512-18CD-4D15-A107-994546C15F89}"/>
                </a:ext>
              </a:extLst>
            </p:cNvPr>
            <p:cNvSpPr txBox="1"/>
            <p:nvPr/>
          </p:nvSpPr>
          <p:spPr>
            <a:xfrm>
              <a:off x="8571244" y="1768509"/>
              <a:ext cx="1391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t-EE" dirty="0"/>
                <a:t>Posterioorne</a:t>
              </a:r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67DEE9-013A-4B0D-8FF9-00BB8A63CE72}"/>
                </a:ext>
              </a:extLst>
            </p:cNvPr>
            <p:cNvSpPr txBox="1"/>
            <p:nvPr/>
          </p:nvSpPr>
          <p:spPr>
            <a:xfrm rot="5400000">
              <a:off x="7418860" y="5242088"/>
              <a:ext cx="91897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Dorsaalne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4860E4-8FAB-4A45-9B71-2872FE7B8F03}"/>
                </a:ext>
              </a:extLst>
            </p:cNvPr>
            <p:cNvSpPr txBox="1"/>
            <p:nvPr/>
          </p:nvSpPr>
          <p:spPr>
            <a:xfrm rot="16200000">
              <a:off x="7622027" y="4632144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Anterioorne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451F24-8D57-4DA7-8CC1-460D9C787DCA}"/>
                </a:ext>
              </a:extLst>
            </p:cNvPr>
            <p:cNvSpPr txBox="1"/>
            <p:nvPr/>
          </p:nvSpPr>
          <p:spPr>
            <a:xfrm rot="5400000">
              <a:off x="9524838" y="4632145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Posterioorne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A8E676-82C4-478D-B21B-8D3D06B3AB02}"/>
                </a:ext>
              </a:extLst>
            </p:cNvPr>
            <p:cNvSpPr txBox="1"/>
            <p:nvPr/>
          </p:nvSpPr>
          <p:spPr>
            <a:xfrm>
              <a:off x="8227503" y="5742754"/>
              <a:ext cx="242147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>
                  <a:solidFill>
                    <a:srgbClr val="C00000"/>
                  </a:solidFill>
                </a:rPr>
                <a:t>Sagitaalne (poolitab vasakuks ja paremaks pooleks)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AAE0916-F879-4485-B7A2-5C5644DA9FC9}"/>
                </a:ext>
              </a:extLst>
            </p:cNvPr>
            <p:cNvSpPr/>
            <p:nvPr/>
          </p:nvSpPr>
          <p:spPr>
            <a:xfrm>
              <a:off x="9036388" y="6362748"/>
              <a:ext cx="1313414" cy="2968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EA45DD8-EBB9-437F-BB8E-BD177788EB6A}"/>
                </a:ext>
              </a:extLst>
            </p:cNvPr>
            <p:cNvSpPr/>
            <p:nvPr/>
          </p:nvSpPr>
          <p:spPr>
            <a:xfrm>
              <a:off x="6597744" y="4634169"/>
              <a:ext cx="1427085" cy="14709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17ED6-94FA-4899-8C54-FB6D82214F43}"/>
                </a:ext>
              </a:extLst>
            </p:cNvPr>
            <p:cNvSpPr txBox="1"/>
            <p:nvPr/>
          </p:nvSpPr>
          <p:spPr>
            <a:xfrm>
              <a:off x="2534282" y="1835051"/>
              <a:ext cx="13213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Anterioorne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34009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D3637-AAA2-4D61-A9EF-25027C01EF86}"/>
              </a:ext>
            </a:extLst>
          </p:cNvPr>
          <p:cNvGrpSpPr/>
          <p:nvPr/>
        </p:nvGrpSpPr>
        <p:grpSpPr>
          <a:xfrm>
            <a:off x="259259" y="330416"/>
            <a:ext cx="10389720" cy="6329207"/>
            <a:chOff x="259259" y="330416"/>
            <a:chExt cx="10389720" cy="63292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580688-D3A8-4483-BC41-FBEFA72545E3}"/>
                </a:ext>
              </a:extLst>
            </p:cNvPr>
            <p:cNvSpPr txBox="1"/>
            <p:nvPr/>
          </p:nvSpPr>
          <p:spPr>
            <a:xfrm>
              <a:off x="4805614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Inferioorne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7C5B8F-4CD7-4C82-B312-6AFA06CC5B24}"/>
                </a:ext>
              </a:extLst>
            </p:cNvPr>
            <p:cNvGrpSpPr/>
            <p:nvPr/>
          </p:nvGrpSpPr>
          <p:grpSpPr>
            <a:xfrm>
              <a:off x="2331217" y="515082"/>
              <a:ext cx="7863254" cy="6078205"/>
              <a:chOff x="2331217" y="515082"/>
              <a:chExt cx="7863254" cy="6078205"/>
            </a:xfrm>
          </p:grpSpPr>
          <p:pic>
            <p:nvPicPr>
              <p:cNvPr id="11266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6E470DDF-950A-42D4-A4C8-A71E0738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1217" y="515082"/>
                <a:ext cx="7863254" cy="607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52154E-A453-41F1-9BF1-A0236563010E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E41AC0-A016-43EF-A860-6A496D084734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B2DD43-7DE2-4715-BA21-2A3AE0E27FA2}"/>
                </a:ext>
              </a:extLst>
            </p:cNvPr>
            <p:cNvGrpSpPr/>
            <p:nvPr/>
          </p:nvGrpSpPr>
          <p:grpSpPr>
            <a:xfrm>
              <a:off x="2257981" y="1743191"/>
              <a:ext cx="6587147" cy="3806652"/>
              <a:chOff x="2331217" y="1627832"/>
              <a:chExt cx="6587147" cy="3806652"/>
            </a:xfrm>
          </p:grpSpPr>
          <p:pic>
            <p:nvPicPr>
              <p:cNvPr id="15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AD231BC6-2E5A-409B-B5D7-521C209D85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69" r="73064" b="19065"/>
              <a:stretch/>
            </p:blipFill>
            <p:spPr bwMode="auto">
              <a:xfrm>
                <a:off x="2331217" y="3193701"/>
                <a:ext cx="2118020" cy="224078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F8ED59-D522-445F-9681-448DC701BE42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C3E01F-70A7-44D5-9251-04DD9515899A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79FE4-E823-462B-ABF0-821C45490EC3}"/>
                </a:ext>
              </a:extLst>
            </p:cNvPr>
            <p:cNvSpPr txBox="1"/>
            <p:nvPr/>
          </p:nvSpPr>
          <p:spPr>
            <a:xfrm>
              <a:off x="5273456" y="330416"/>
              <a:ext cx="13436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Superioorne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8723E-3361-4FA1-8B3B-284E6519FA07}"/>
                </a:ext>
              </a:extLst>
            </p:cNvPr>
            <p:cNvSpPr txBox="1"/>
            <p:nvPr/>
          </p:nvSpPr>
          <p:spPr>
            <a:xfrm>
              <a:off x="4601637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 err="1"/>
                <a:t>Inferioorne</a:t>
              </a:r>
              <a:endParaRPr lang="et-EE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3F000B-C5EE-4C95-ABC8-0DADBE4F6E1B}"/>
                </a:ext>
              </a:extLst>
            </p:cNvPr>
            <p:cNvSpPr/>
            <p:nvPr/>
          </p:nvSpPr>
          <p:spPr>
            <a:xfrm>
              <a:off x="4143508" y="3891240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987F579-16BB-4C74-A461-2051D24C5E8F}"/>
                </a:ext>
              </a:extLst>
            </p:cNvPr>
            <p:cNvSpPr/>
            <p:nvPr/>
          </p:nvSpPr>
          <p:spPr>
            <a:xfrm>
              <a:off x="2223217" y="3996748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D0C8-FCF5-4A7A-9A52-8998F9CF324E}"/>
                </a:ext>
              </a:extLst>
            </p:cNvPr>
            <p:cNvSpPr txBox="1"/>
            <p:nvPr/>
          </p:nvSpPr>
          <p:spPr>
            <a:xfrm>
              <a:off x="1171093" y="4119825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Anterioorne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D85073-1D21-4D2F-A161-2968150E6703}"/>
                </a:ext>
              </a:extLst>
            </p:cNvPr>
            <p:cNvSpPr txBox="1"/>
            <p:nvPr/>
          </p:nvSpPr>
          <p:spPr>
            <a:xfrm>
              <a:off x="4143508" y="4110949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Posterioorne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D56F6D-3D0B-40BD-B523-B312E182B043}"/>
                </a:ext>
              </a:extLst>
            </p:cNvPr>
            <p:cNvSpPr txBox="1"/>
            <p:nvPr/>
          </p:nvSpPr>
          <p:spPr>
            <a:xfrm>
              <a:off x="2659938" y="3309060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2A27DB-DD8C-4FFF-95CE-8C996F8C8DFD}"/>
                </a:ext>
              </a:extLst>
            </p:cNvPr>
            <p:cNvSpPr txBox="1"/>
            <p:nvPr/>
          </p:nvSpPr>
          <p:spPr>
            <a:xfrm>
              <a:off x="2715206" y="4968217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23ABCF-145B-49F1-AAC0-B5AE55114BF3}"/>
                </a:ext>
              </a:extLst>
            </p:cNvPr>
            <p:cNvSpPr/>
            <p:nvPr/>
          </p:nvSpPr>
          <p:spPr>
            <a:xfrm>
              <a:off x="4224510" y="5090824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EE69A-A823-41E6-9D6B-AE6433B1B135}"/>
                </a:ext>
              </a:extLst>
            </p:cNvPr>
            <p:cNvSpPr txBox="1"/>
            <p:nvPr/>
          </p:nvSpPr>
          <p:spPr>
            <a:xfrm>
              <a:off x="259259" y="5275994"/>
              <a:ext cx="284288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Horisontaalne </a:t>
              </a:r>
            </a:p>
            <a:p>
              <a:pPr algn="ctr"/>
              <a:r>
                <a:rPr lang="et-EE" sz="1400" dirty="0"/>
                <a:t>(vk transversaalne, aksiaalne – </a:t>
              </a:r>
            </a:p>
            <a:p>
              <a:pPr algn="ctr"/>
              <a:r>
                <a:rPr lang="et-EE" sz="1400" dirty="0"/>
                <a:t>poolitab superioorseks ja inferoorseks osaks)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715A23-DBB2-401D-95DF-86E0C4F78A13}"/>
                </a:ext>
              </a:extLst>
            </p:cNvPr>
            <p:cNvSpPr txBox="1"/>
            <p:nvPr/>
          </p:nvSpPr>
          <p:spPr>
            <a:xfrm>
              <a:off x="3044651" y="42648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2640AD-A364-4E05-88F8-E1123BBE5BB6}"/>
                </a:ext>
              </a:extLst>
            </p:cNvPr>
            <p:cNvCxnSpPr>
              <a:cxnSpLocks/>
            </p:cNvCxnSpPr>
            <p:nvPr/>
          </p:nvCxnSpPr>
          <p:spPr>
            <a:xfrm>
              <a:off x="2331217" y="3515033"/>
              <a:ext cx="713434" cy="604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164E3B-58BC-41F4-9696-D3BD5DCD2963}"/>
                </a:ext>
              </a:extLst>
            </p:cNvPr>
            <p:cNvSpPr txBox="1"/>
            <p:nvPr/>
          </p:nvSpPr>
          <p:spPr>
            <a:xfrm>
              <a:off x="1521693" y="3151684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Mediaalne</a:t>
              </a:r>
              <a:endParaRPr lang="en-GB" sz="14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A8C8251-97D3-4A74-A67E-3188BC46AFFB}"/>
                </a:ext>
              </a:extLst>
            </p:cNvPr>
            <p:cNvGrpSpPr/>
            <p:nvPr/>
          </p:nvGrpSpPr>
          <p:grpSpPr>
            <a:xfrm>
              <a:off x="3694959" y="1726160"/>
              <a:ext cx="5293807" cy="4636588"/>
              <a:chOff x="3624557" y="1627832"/>
              <a:chExt cx="5293807" cy="4636588"/>
            </a:xfrm>
          </p:grpSpPr>
          <p:pic>
            <p:nvPicPr>
              <p:cNvPr id="31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0074D0CA-3639-44A4-8215-BD32ADF5AA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06" t="66495" r="48168" b="4668"/>
              <a:stretch/>
            </p:blipFill>
            <p:spPr bwMode="auto">
              <a:xfrm>
                <a:off x="4126757" y="4511711"/>
                <a:ext cx="2164402" cy="17527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3132F5-273D-4E4D-89A0-CBAEE9E1BF38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A803029-A3FC-4E7D-8767-4A0E6BD30BFD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7ED2687-1901-46C2-96EE-4240C41B113E}"/>
                </a:ext>
              </a:extLst>
            </p:cNvPr>
            <p:cNvSpPr/>
            <p:nvPr/>
          </p:nvSpPr>
          <p:spPr>
            <a:xfrm>
              <a:off x="2841155" y="5281779"/>
              <a:ext cx="1014514" cy="274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07A92B-2B2A-42A8-A978-B5B3BF50804F}"/>
                </a:ext>
              </a:extLst>
            </p:cNvPr>
            <p:cNvSpPr txBox="1"/>
            <p:nvPr/>
          </p:nvSpPr>
          <p:spPr>
            <a:xfrm>
              <a:off x="3556650" y="6004364"/>
              <a:ext cx="333121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Frontaalne (vk koronaalne, vertikaalne; poolitab anterioorseks ja posterioorseks) </a:t>
              </a:r>
              <a:endParaRPr lang="en-GB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9EDF8A-8F22-4E21-A9D4-D41DD3D4E188}"/>
                </a:ext>
              </a:extLst>
            </p:cNvPr>
            <p:cNvSpPr txBox="1"/>
            <p:nvPr/>
          </p:nvSpPr>
          <p:spPr>
            <a:xfrm rot="16200000">
              <a:off x="3840673" y="5289942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115060-DDAA-40F0-8161-B30AFF1AC4F6}"/>
                </a:ext>
              </a:extLst>
            </p:cNvPr>
            <p:cNvSpPr txBox="1"/>
            <p:nvPr/>
          </p:nvSpPr>
          <p:spPr>
            <a:xfrm rot="5400000">
              <a:off x="5712139" y="5254075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776D47-09B9-42A2-9381-4F7C5E50A983}"/>
                </a:ext>
              </a:extLst>
            </p:cNvPr>
            <p:cNvSpPr txBox="1"/>
            <p:nvPr/>
          </p:nvSpPr>
          <p:spPr>
            <a:xfrm>
              <a:off x="4216184" y="4432616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Mediaalne</a:t>
              </a:r>
              <a:endParaRPr lang="en-GB" sz="1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08BBCF-5764-4212-B2E5-31367C002BB9}"/>
                </a:ext>
              </a:extLst>
            </p:cNvPr>
            <p:cNvCxnSpPr>
              <a:cxnSpLocks/>
            </p:cNvCxnSpPr>
            <p:nvPr/>
          </p:nvCxnSpPr>
          <p:spPr>
            <a:xfrm>
              <a:off x="4706579" y="4750006"/>
              <a:ext cx="478946" cy="47060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48AC486-8C0E-455A-810C-1001F98E5A58}"/>
                </a:ext>
              </a:extLst>
            </p:cNvPr>
            <p:cNvGrpSpPr/>
            <p:nvPr/>
          </p:nvGrpSpPr>
          <p:grpSpPr>
            <a:xfrm>
              <a:off x="3742581" y="1629386"/>
              <a:ext cx="5293807" cy="4636588"/>
              <a:chOff x="3624557" y="1627832"/>
              <a:chExt cx="5293807" cy="4636588"/>
            </a:xfrm>
          </p:grpSpPr>
          <p:pic>
            <p:nvPicPr>
              <p:cNvPr id="41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95E5C823-30EE-42B8-B3F3-197515D069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822" t="66495" r="27029" b="4668"/>
              <a:stretch/>
            </p:blipFill>
            <p:spPr bwMode="auto">
              <a:xfrm>
                <a:off x="6526153" y="4511711"/>
                <a:ext cx="1427085" cy="17527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68FBEF9-9DE2-4BC6-B693-68BD97ED2129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853C775-D5BE-4CC0-979F-B136FA4985F1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EBA05-C842-4BF6-AE7C-FBEA2FA6FBFD}"/>
                </a:ext>
              </a:extLst>
            </p:cNvPr>
            <p:cNvSpPr txBox="1"/>
            <p:nvPr/>
          </p:nvSpPr>
          <p:spPr>
            <a:xfrm rot="16200000">
              <a:off x="6261659" y="5235730"/>
              <a:ext cx="9799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Ventraalne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62528A8-2A22-4F68-B631-3338F3D551DF}"/>
                </a:ext>
              </a:extLst>
            </p:cNvPr>
            <p:cNvSpPr txBox="1"/>
            <p:nvPr/>
          </p:nvSpPr>
          <p:spPr>
            <a:xfrm>
              <a:off x="6816907" y="4745755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6AA534-27AF-441D-9183-F1831153B442}"/>
                </a:ext>
              </a:extLst>
            </p:cNvPr>
            <p:cNvSpPr txBox="1"/>
            <p:nvPr/>
          </p:nvSpPr>
          <p:spPr>
            <a:xfrm>
              <a:off x="6839154" y="5751742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9CC16C3-5FDC-4BB2-9A58-3CB3B9613A8D}"/>
                </a:ext>
              </a:extLst>
            </p:cNvPr>
            <p:cNvCxnSpPr/>
            <p:nvPr/>
          </p:nvCxnSpPr>
          <p:spPr>
            <a:xfrm>
              <a:off x="7184571" y="4251716"/>
              <a:ext cx="0" cy="498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6C2C2EA-FE55-436C-BA58-B5D6149A3ED5}"/>
                </a:ext>
              </a:extLst>
            </p:cNvPr>
            <p:cNvGrpSpPr/>
            <p:nvPr/>
          </p:nvGrpSpPr>
          <p:grpSpPr>
            <a:xfrm>
              <a:off x="3804696" y="1599740"/>
              <a:ext cx="6356815" cy="4626274"/>
              <a:chOff x="3624557" y="1627832"/>
              <a:chExt cx="6356815" cy="4626274"/>
            </a:xfrm>
          </p:grpSpPr>
          <p:pic>
            <p:nvPicPr>
              <p:cNvPr id="50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BC607FC0-49D8-4B52-A447-311A36684C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537" t="56380" r="363" b="5583"/>
              <a:stretch/>
            </p:blipFill>
            <p:spPr bwMode="auto">
              <a:xfrm>
                <a:off x="7693186" y="3942257"/>
                <a:ext cx="2288186" cy="23118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08C391A-1BDB-45DB-93C4-CDD0C758B64A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F73A910-2FAA-4E0A-834A-3BB8283986B9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215512-18CD-4D15-A107-994546C15F89}"/>
                </a:ext>
              </a:extLst>
            </p:cNvPr>
            <p:cNvSpPr txBox="1"/>
            <p:nvPr/>
          </p:nvSpPr>
          <p:spPr>
            <a:xfrm>
              <a:off x="8571244" y="1768509"/>
              <a:ext cx="1391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t-EE" dirty="0"/>
                <a:t>Posterioorne</a:t>
              </a:r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67DEE9-013A-4B0D-8FF9-00BB8A63CE72}"/>
                </a:ext>
              </a:extLst>
            </p:cNvPr>
            <p:cNvSpPr txBox="1"/>
            <p:nvPr/>
          </p:nvSpPr>
          <p:spPr>
            <a:xfrm rot="5400000">
              <a:off x="7418860" y="5242088"/>
              <a:ext cx="91897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Dorsaalne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4860E4-8FAB-4A45-9B71-2872FE7B8F03}"/>
                </a:ext>
              </a:extLst>
            </p:cNvPr>
            <p:cNvSpPr txBox="1"/>
            <p:nvPr/>
          </p:nvSpPr>
          <p:spPr>
            <a:xfrm rot="16200000">
              <a:off x="7622027" y="4632144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Anterioorne</a:t>
              </a:r>
              <a:endParaRPr lang="en-GB" sz="1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451F24-8D57-4DA7-8CC1-460D9C787DCA}"/>
                </a:ext>
              </a:extLst>
            </p:cNvPr>
            <p:cNvSpPr txBox="1"/>
            <p:nvPr/>
          </p:nvSpPr>
          <p:spPr>
            <a:xfrm rot="5400000">
              <a:off x="9524838" y="4632145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Posterioorne</a:t>
              </a:r>
              <a:endParaRPr lang="en-GB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A8E676-82C4-478D-B21B-8D3D06B3AB02}"/>
                </a:ext>
              </a:extLst>
            </p:cNvPr>
            <p:cNvSpPr txBox="1"/>
            <p:nvPr/>
          </p:nvSpPr>
          <p:spPr>
            <a:xfrm>
              <a:off x="8227503" y="5742754"/>
              <a:ext cx="242147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Sagitaalne (poolitab vasakuks ja paremaks pooleks)</a:t>
              </a:r>
              <a:endParaRPr lang="en-GB" sz="1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AAE0916-F879-4485-B7A2-5C5644DA9FC9}"/>
                </a:ext>
              </a:extLst>
            </p:cNvPr>
            <p:cNvSpPr/>
            <p:nvPr/>
          </p:nvSpPr>
          <p:spPr>
            <a:xfrm>
              <a:off x="9036388" y="6362748"/>
              <a:ext cx="1313414" cy="2968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17ED6-94FA-4899-8C54-FB6D82214F43}"/>
                </a:ext>
              </a:extLst>
            </p:cNvPr>
            <p:cNvSpPr txBox="1"/>
            <p:nvPr/>
          </p:nvSpPr>
          <p:spPr>
            <a:xfrm>
              <a:off x="2534282" y="1835051"/>
              <a:ext cx="13213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Anterioorne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74032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54" y="404985"/>
            <a:ext cx="11561466" cy="1325563"/>
          </a:xfrm>
        </p:spPr>
        <p:txBody>
          <a:bodyPr/>
          <a:lstStyle/>
          <a:p>
            <a:pPr algn="ctr"/>
            <a:r>
              <a:rPr lang="et-EE" altLang="en-US" dirty="0"/>
              <a:t>Kompuutertomograafia </a:t>
            </a:r>
            <a:br>
              <a:rPr lang="et-EE" altLang="en-US" dirty="0"/>
            </a:br>
            <a:r>
              <a:rPr lang="et-EE" altLang="en-US" dirty="0"/>
              <a:t>(</a:t>
            </a:r>
            <a:r>
              <a:rPr lang="et-EE" altLang="en-US" i="1" dirty="0" err="1"/>
              <a:t>computer</a:t>
            </a:r>
            <a:r>
              <a:rPr lang="et-EE" altLang="en-US" i="1" dirty="0"/>
              <a:t> </a:t>
            </a:r>
            <a:r>
              <a:rPr lang="et-EE" altLang="en-US" i="1" dirty="0" err="1"/>
              <a:t>tomography</a:t>
            </a:r>
            <a:r>
              <a:rPr lang="et-EE" altLang="en-US" dirty="0"/>
              <a:t>)</a:t>
            </a:r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88536-AB19-4045-B502-BC1EDE6E3B63}"/>
              </a:ext>
            </a:extLst>
          </p:cNvPr>
          <p:cNvSpPr txBox="1"/>
          <p:nvPr/>
        </p:nvSpPr>
        <p:spPr>
          <a:xfrm>
            <a:off x="7554220" y="2575117"/>
            <a:ext cx="36301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dirty="0">
                <a:latin typeface="+mj-lt"/>
              </a:rPr>
              <a:t>Kompuutertomograafia kombineerib paljude nurkade alt tehtud röntgenpildid üheks ruumiliseks pildiks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7441C8-E107-4B3A-AA56-9A7DA58C5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04" y="2272131"/>
            <a:ext cx="5088342" cy="3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599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54" y="404985"/>
            <a:ext cx="11561466" cy="1325563"/>
          </a:xfrm>
        </p:spPr>
        <p:txBody>
          <a:bodyPr/>
          <a:lstStyle/>
          <a:p>
            <a:pPr algn="ctr"/>
            <a:r>
              <a:rPr lang="et-EE" altLang="en-US" dirty="0"/>
              <a:t>Strukturaalsed erinevused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B97A40-33EA-4460-98E5-C87B0ABD61F5}"/>
              </a:ext>
            </a:extLst>
          </p:cNvPr>
          <p:cNvSpPr/>
          <p:nvPr/>
        </p:nvSpPr>
        <p:spPr>
          <a:xfrm>
            <a:off x="8236300" y="6186156"/>
            <a:ext cx="2185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Maguire</a:t>
            </a:r>
            <a:r>
              <a:rPr lang="et-EE" dirty="0">
                <a:latin typeface="+mj-lt"/>
              </a:rPr>
              <a:t> et </a:t>
            </a:r>
            <a:r>
              <a:rPr lang="et-EE" dirty="0" err="1">
                <a:latin typeface="+mj-lt"/>
              </a:rPr>
              <a:t>al</a:t>
            </a:r>
            <a:r>
              <a:rPr lang="et-EE" dirty="0">
                <a:latin typeface="+mj-lt"/>
              </a:rPr>
              <a:t>., 2000)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A4DD9-8578-4EDD-B8C6-533D8F918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2" r="94208" b="16044"/>
          <a:stretch/>
        </p:blipFill>
        <p:spPr>
          <a:xfrm>
            <a:off x="1085222" y="1562186"/>
            <a:ext cx="249133" cy="401619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6187061-CB4F-4FB5-91DF-D310F9457C5A}"/>
              </a:ext>
            </a:extLst>
          </p:cNvPr>
          <p:cNvGrpSpPr/>
          <p:nvPr/>
        </p:nvGrpSpPr>
        <p:grpSpPr>
          <a:xfrm>
            <a:off x="6689010" y="1641031"/>
            <a:ext cx="4411226" cy="3937346"/>
            <a:chOff x="7040702" y="1641031"/>
            <a:chExt cx="4411226" cy="393734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7AE694-95B7-48C9-B383-DDDF4D2D0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71" t="45042" r="1710"/>
            <a:stretch/>
          </p:blipFill>
          <p:spPr>
            <a:xfrm>
              <a:off x="7040702" y="1809393"/>
              <a:ext cx="4411226" cy="3768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A6D91A-B71F-4170-92AD-D495E36A7871}"/>
                </a:ext>
              </a:extLst>
            </p:cNvPr>
            <p:cNvSpPr/>
            <p:nvPr/>
          </p:nvSpPr>
          <p:spPr>
            <a:xfrm>
              <a:off x="7107536" y="1641031"/>
              <a:ext cx="2960912" cy="4291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CF2366-6F0A-4C04-8E89-17AF6672D23D}"/>
              </a:ext>
            </a:extLst>
          </p:cNvPr>
          <p:cNvGrpSpPr/>
          <p:nvPr/>
        </p:nvGrpSpPr>
        <p:grpSpPr>
          <a:xfrm>
            <a:off x="1523819" y="1855602"/>
            <a:ext cx="4568910" cy="3888712"/>
            <a:chOff x="1523819" y="1855602"/>
            <a:chExt cx="4568910" cy="38887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9E1B92-5676-4080-B318-5B4904AF936D}"/>
                </a:ext>
              </a:extLst>
            </p:cNvPr>
            <p:cNvGrpSpPr/>
            <p:nvPr/>
          </p:nvGrpSpPr>
          <p:grpSpPr>
            <a:xfrm>
              <a:off x="1523819" y="1855602"/>
              <a:ext cx="4568910" cy="3888712"/>
              <a:chOff x="1879042" y="1557495"/>
              <a:chExt cx="4568910" cy="388871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71B525B-6E76-458C-8AE1-5C07738B5F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673" r="2208" b="45042"/>
              <a:stretch/>
            </p:blipFill>
            <p:spPr>
              <a:xfrm>
                <a:off x="2036726" y="1557495"/>
                <a:ext cx="4411226" cy="3768984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FBEDC5-50B1-496D-A3F8-8575A130F921}"/>
                  </a:ext>
                </a:extLst>
              </p:cNvPr>
              <p:cNvSpPr/>
              <p:nvPr/>
            </p:nvSpPr>
            <p:spPr>
              <a:xfrm>
                <a:off x="1879042" y="4783015"/>
                <a:ext cx="3205424" cy="6631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2B4DB5-9A87-40DF-9995-ADD76EC63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13" t="94615" r="27138" b="1674"/>
            <a:stretch/>
          </p:blipFill>
          <p:spPr>
            <a:xfrm>
              <a:off x="1784974" y="5178261"/>
              <a:ext cx="2934221" cy="254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68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NIRS optode placement and experimental set-up. A) A Hitachi 3 Â 3... |  Download Scientific Diagram">
            <a:extLst>
              <a:ext uri="{FF2B5EF4-FFF2-40B4-BE49-F238E27FC236}">
                <a16:creationId xmlns:a16="http://schemas.microsoft.com/office/drawing/2014/main" id="{70B18EA9-C966-4C33-95C5-AF047803D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4"/>
          <a:stretch/>
        </p:blipFill>
        <p:spPr bwMode="auto">
          <a:xfrm>
            <a:off x="7316560" y="3521102"/>
            <a:ext cx="2958623" cy="22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NIRS optode placement and experimental set-up. A) A Hitachi 3 Â 3... |  Download Scientific Diagram">
            <a:extLst>
              <a:ext uri="{FF2B5EF4-FFF2-40B4-BE49-F238E27FC236}">
                <a16:creationId xmlns:a16="http://schemas.microsoft.com/office/drawing/2014/main" id="{C3FA2EE4-631D-4650-BCF5-5B997CB1B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86"/>
          <a:stretch/>
        </p:blipFill>
        <p:spPr bwMode="auto">
          <a:xfrm>
            <a:off x="7316560" y="729806"/>
            <a:ext cx="2958623" cy="220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SR Sensor | NEUROSPEC Webshop">
            <a:extLst>
              <a:ext uri="{FF2B5EF4-FFF2-40B4-BE49-F238E27FC236}">
                <a16:creationId xmlns:a16="http://schemas.microsoft.com/office/drawing/2014/main" id="{70E2BDC7-1A84-4652-BE38-CC3B466B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55" y="3546704"/>
            <a:ext cx="3438187" cy="27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CD50AF-5576-41B3-AF97-A9A3DA429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851" y="729806"/>
            <a:ext cx="3191320" cy="3238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973AB6-0993-4374-8EB5-6CE830985DEA}"/>
              </a:ext>
            </a:extLst>
          </p:cNvPr>
          <p:cNvSpPr/>
          <p:nvPr/>
        </p:nvSpPr>
        <p:spPr>
          <a:xfrm>
            <a:off x="7062608" y="6128194"/>
            <a:ext cx="346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(Anderson, </a:t>
            </a:r>
            <a:r>
              <a:rPr lang="et-EE" dirty="0" err="1">
                <a:latin typeface="+mj-lt"/>
              </a:rPr>
              <a:t>Lazard</a:t>
            </a:r>
            <a:r>
              <a:rPr lang="et-EE" dirty="0">
                <a:latin typeface="+mj-lt"/>
              </a:rPr>
              <a:t>, &amp; </a:t>
            </a:r>
            <a:r>
              <a:rPr lang="et-EE" dirty="0" err="1">
                <a:latin typeface="+mj-lt"/>
              </a:rPr>
              <a:t>Hartley</a:t>
            </a:r>
            <a:r>
              <a:rPr lang="et-EE" dirty="0">
                <a:latin typeface="+mj-lt"/>
              </a:rPr>
              <a:t>, 2017)</a:t>
            </a:r>
          </a:p>
        </p:txBody>
      </p:sp>
    </p:spTree>
    <p:extLst>
      <p:ext uri="{BB962C8B-B14F-4D97-AF65-F5344CB8AC3E}">
        <p14:creationId xmlns:p14="http://schemas.microsoft.com/office/powerpoint/2010/main" val="388488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98564F0-EE1E-4DAC-A07E-EE7934B3910C}"/>
              </a:ext>
            </a:extLst>
          </p:cNvPr>
          <p:cNvGrpSpPr/>
          <p:nvPr/>
        </p:nvGrpSpPr>
        <p:grpSpPr>
          <a:xfrm>
            <a:off x="636693" y="924449"/>
            <a:ext cx="10683215" cy="4883951"/>
            <a:chOff x="636693" y="924449"/>
            <a:chExt cx="10683215" cy="48839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C2AC97-1C63-45E4-8E00-F01A4F88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693" y="924449"/>
              <a:ext cx="10683215" cy="4405370"/>
            </a:xfrm>
            <a:prstGeom prst="rect">
              <a:avLst/>
            </a:prstGeom>
          </p:spPr>
        </p:pic>
        <p:pic>
          <p:nvPicPr>
            <p:cNvPr id="4" name="Picture 3" descr="Icon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400ADF83-4D4C-445B-91D7-52D473271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915" y="5006872"/>
              <a:ext cx="785488" cy="801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963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FB66D7-AB5E-473F-8336-EF9378959EE4}"/>
              </a:ext>
            </a:extLst>
          </p:cNvPr>
          <p:cNvGrpSpPr/>
          <p:nvPr/>
        </p:nvGrpSpPr>
        <p:grpSpPr>
          <a:xfrm>
            <a:off x="1302180" y="791559"/>
            <a:ext cx="9980384" cy="5582042"/>
            <a:chOff x="1302180" y="791559"/>
            <a:chExt cx="9980384" cy="55820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8B67DC-C667-40C9-89DF-EDF32A23C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180" y="791559"/>
              <a:ext cx="9587640" cy="5582042"/>
            </a:xfrm>
            <a:prstGeom prst="rect">
              <a:avLst/>
            </a:prstGeom>
          </p:spPr>
        </p:pic>
        <p:pic>
          <p:nvPicPr>
            <p:cNvPr id="4" name="Picture 3" descr="Icon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400ADF83-4D4C-445B-91D7-52D473271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7076" y="5438952"/>
              <a:ext cx="785488" cy="801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416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8E24D5-B486-43C9-8C57-FC3EDA7E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29" y="1135464"/>
            <a:ext cx="11482063" cy="476085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400ADF83-4D4C-445B-91D7-52D473271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076" y="4976727"/>
            <a:ext cx="785488" cy="8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1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ldiotsingu Angelo Mosso tulemus">
            <a:extLst>
              <a:ext uri="{FF2B5EF4-FFF2-40B4-BE49-F238E27FC236}">
                <a16:creationId xmlns:a16="http://schemas.microsoft.com/office/drawing/2014/main" id="{CB78A51B-DA1A-4EFE-B66E-312293F0D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10" y="1945769"/>
            <a:ext cx="7882579" cy="376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801219-99BE-418A-94D9-5C749E7F87A4}"/>
              </a:ext>
            </a:extLst>
          </p:cNvPr>
          <p:cNvSpPr txBox="1">
            <a:spLocks noChangeArrowheads="1"/>
          </p:cNvSpPr>
          <p:nvPr/>
        </p:nvSpPr>
        <p:spPr>
          <a:xfrm>
            <a:off x="571501" y="70900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altLang="en-US" dirty="0"/>
              <a:t>Angelo Mosso (1846 –1910) </a:t>
            </a:r>
          </a:p>
          <a:p>
            <a:pPr algn="ctr"/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6E0E7-D180-42F4-9377-B1ED2ADF63EB}"/>
              </a:ext>
            </a:extLst>
          </p:cNvPr>
          <p:cNvSpPr txBox="1"/>
          <p:nvPr/>
        </p:nvSpPr>
        <p:spPr>
          <a:xfrm>
            <a:off x="2154710" y="571189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2800" dirty="0"/>
              <a:t>1882</a:t>
            </a:r>
            <a:endParaRPr lang="en-GB" sz="2800" dirty="0"/>
          </a:p>
        </p:txBody>
      </p:sp>
      <p:pic>
        <p:nvPicPr>
          <p:cNvPr id="7" name="Picture 6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FC02ABF-9771-42DE-B1B3-5B0A00024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801" y="5572736"/>
            <a:ext cx="785488" cy="8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57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Do Blacksmiths Measure The Temperature Of Their Forge And Steel? |  Blacksmith U">
            <a:extLst>
              <a:ext uri="{FF2B5EF4-FFF2-40B4-BE49-F238E27FC236}">
                <a16:creationId xmlns:a16="http://schemas.microsoft.com/office/drawing/2014/main" id="{FDC48641-7AE5-4844-975D-9AD8473B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921674"/>
            <a:ext cx="5909549" cy="50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D1AA581-E066-4F2C-8786-D293832B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35" y="381837"/>
            <a:ext cx="3689549" cy="53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3C1B3C-DDCC-4CEA-9845-3539B49B3999}"/>
              </a:ext>
            </a:extLst>
          </p:cNvPr>
          <p:cNvSpPr/>
          <p:nvPr/>
        </p:nvSpPr>
        <p:spPr>
          <a:xfrm>
            <a:off x="8026797" y="5520334"/>
            <a:ext cx="3088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sz="2000" dirty="0">
                <a:latin typeface="+mj-lt"/>
              </a:rPr>
              <a:t>Auguste </a:t>
            </a:r>
            <a:r>
              <a:rPr lang="et-EE" sz="2000" dirty="0" err="1">
                <a:latin typeface="+mj-lt"/>
              </a:rPr>
              <a:t>Comte</a:t>
            </a:r>
            <a:r>
              <a:rPr lang="et-EE" sz="2000" dirty="0">
                <a:latin typeface="+mj-lt"/>
              </a:rPr>
              <a:t> (1798-1857)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84990-0D19-4A2D-93C9-7DB333D84770}"/>
              </a:ext>
            </a:extLst>
          </p:cNvPr>
          <p:cNvSpPr txBox="1"/>
          <p:nvPr/>
        </p:nvSpPr>
        <p:spPr>
          <a:xfrm>
            <a:off x="776287" y="6195517"/>
            <a:ext cx="1464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b="0" i="0" dirty="0">
                <a:solidFill>
                  <a:srgbClr val="222222"/>
                </a:solidFill>
                <a:effectLst/>
                <a:latin typeface="+mj-lt"/>
              </a:rPr>
              <a:t>(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Mee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2012) 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8211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Light emissions mini-lab Pt 1: Flame test Wrap up - ppt download">
            <a:extLst>
              <a:ext uri="{FF2B5EF4-FFF2-40B4-BE49-F238E27FC236}">
                <a16:creationId xmlns:a16="http://schemas.microsoft.com/office/drawing/2014/main" id="{7BC27AAA-0968-43FA-9A87-57A441E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" b="21408"/>
          <a:stretch/>
        </p:blipFill>
        <p:spPr bwMode="auto">
          <a:xfrm>
            <a:off x="4666827" y="1327011"/>
            <a:ext cx="7066152" cy="4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5B8C2AA-09B3-41E2-9957-1F713749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2" y="658612"/>
            <a:ext cx="3689549" cy="53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B321B9-8176-4F87-9CF0-431E536A4EAA}"/>
              </a:ext>
            </a:extLst>
          </p:cNvPr>
          <p:cNvSpPr/>
          <p:nvPr/>
        </p:nvSpPr>
        <p:spPr>
          <a:xfrm>
            <a:off x="1093434" y="5797109"/>
            <a:ext cx="3088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sz="2000" dirty="0">
                <a:latin typeface="+mj-lt"/>
              </a:rPr>
              <a:t>Auguste </a:t>
            </a:r>
            <a:r>
              <a:rPr lang="et-EE" sz="2000" dirty="0" err="1">
                <a:latin typeface="+mj-lt"/>
              </a:rPr>
              <a:t>Comte</a:t>
            </a:r>
            <a:r>
              <a:rPr lang="et-EE" sz="2000" dirty="0">
                <a:latin typeface="+mj-lt"/>
              </a:rPr>
              <a:t> (1798-1857)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45AEE-3BC8-4333-8119-8E350134F097}"/>
              </a:ext>
            </a:extLst>
          </p:cNvPr>
          <p:cNvSpPr txBox="1"/>
          <p:nvPr/>
        </p:nvSpPr>
        <p:spPr>
          <a:xfrm>
            <a:off x="10268432" y="6024695"/>
            <a:ext cx="1464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b="0" i="0" dirty="0">
                <a:solidFill>
                  <a:srgbClr val="222222"/>
                </a:solidFill>
                <a:effectLst/>
                <a:latin typeface="+mj-lt"/>
              </a:rPr>
              <a:t>(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Mee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2012) 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486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54" y="404985"/>
            <a:ext cx="11561466" cy="1325563"/>
          </a:xfrm>
        </p:spPr>
        <p:txBody>
          <a:bodyPr/>
          <a:lstStyle/>
          <a:p>
            <a:pPr algn="ctr"/>
            <a:r>
              <a:rPr lang="et-EE" altLang="en-US" dirty="0"/>
              <a:t>fNIRS ehk fotopletüsmograaf steroididel</a:t>
            </a:r>
            <a:endParaRPr lang="en-GB" alt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66C1CE7-8AC5-48A4-878F-ED1B5CAAD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4" y="5127452"/>
            <a:ext cx="785488" cy="801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C86A8-DBFE-488F-A37C-3A78C21D0CDD}"/>
              </a:ext>
            </a:extLst>
          </p:cNvPr>
          <p:cNvSpPr txBox="1"/>
          <p:nvPr/>
        </p:nvSpPr>
        <p:spPr>
          <a:xfrm>
            <a:off x="1845021" y="5748562"/>
            <a:ext cx="252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n-GB" dirty="0" err="1">
                <a:latin typeface="+mj-lt"/>
              </a:rPr>
              <a:t>Baek</a:t>
            </a:r>
            <a:r>
              <a:rPr lang="en-GB" dirty="0">
                <a:latin typeface="+mj-lt"/>
              </a:rPr>
              <a:t>, Shin, &amp; Cho, 2018)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B97A40-33EA-4460-98E5-C87B0ABD61F5}"/>
              </a:ext>
            </a:extLst>
          </p:cNvPr>
          <p:cNvSpPr/>
          <p:nvPr/>
        </p:nvSpPr>
        <p:spPr>
          <a:xfrm>
            <a:off x="8548437" y="5744314"/>
            <a:ext cx="1650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Okada</a:t>
            </a:r>
            <a:r>
              <a:rPr lang="et-EE" dirty="0">
                <a:latin typeface="+mj-lt"/>
              </a:rPr>
              <a:t>, E2013)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CF23A2-FB51-493B-B5EF-2C9CC919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427" y="2073651"/>
            <a:ext cx="3638281" cy="2940675"/>
          </a:xfrm>
          <a:prstGeom prst="rect">
            <a:avLst/>
          </a:prstGeom>
        </p:spPr>
      </p:pic>
      <p:pic>
        <p:nvPicPr>
          <p:cNvPr id="1028" name="Picture 4" descr="Photon Migration in NIRS Brain Imaging | SpringerLink">
            <a:extLst>
              <a:ext uri="{FF2B5EF4-FFF2-40B4-BE49-F238E27FC236}">
                <a16:creationId xmlns:a16="http://schemas.microsoft.com/office/drawing/2014/main" id="{A3213498-0292-4012-8B0B-B8F18E5A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782" y="1730548"/>
            <a:ext cx="3810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AF862A-2A6C-4338-B3E1-5D4ABA872B4D}"/>
              </a:ext>
            </a:extLst>
          </p:cNvPr>
          <p:cNvSpPr txBox="1"/>
          <p:nvPr/>
        </p:nvSpPr>
        <p:spPr>
          <a:xfrm>
            <a:off x="1705511" y="1446609"/>
            <a:ext cx="6081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dirty="0">
                <a:latin typeface="+mj-lt"/>
              </a:rPr>
              <a:t>fNIRS – funktsionaalne </a:t>
            </a:r>
            <a:r>
              <a:rPr lang="et-EE" sz="2000" dirty="0" err="1">
                <a:latin typeface="+mj-lt"/>
              </a:rPr>
              <a:t>lähiinfrapuna</a:t>
            </a:r>
            <a:r>
              <a:rPr lang="et-EE" sz="2000" dirty="0">
                <a:latin typeface="+mj-lt"/>
              </a:rPr>
              <a:t> spektroskoopia</a:t>
            </a:r>
          </a:p>
        </p:txBody>
      </p:sp>
    </p:spTree>
    <p:extLst>
      <p:ext uri="{BB962C8B-B14F-4D97-AF65-F5344CB8AC3E}">
        <p14:creationId xmlns:p14="http://schemas.microsoft.com/office/powerpoint/2010/main" val="1615040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brain imaging methods">
            <a:extLst>
              <a:ext uri="{FF2B5EF4-FFF2-40B4-BE49-F238E27FC236}">
                <a16:creationId xmlns:a16="http://schemas.microsoft.com/office/drawing/2014/main" id="{7B8D16B6-1FA0-46B5-BE36-8DB6D627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27" y="2240036"/>
            <a:ext cx="4415977" cy="31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45087D-6E3B-4A92-9981-F39046510B28}"/>
              </a:ext>
            </a:extLst>
          </p:cNvPr>
          <p:cNvSpPr/>
          <p:nvPr/>
        </p:nvSpPr>
        <p:spPr>
          <a:xfrm>
            <a:off x="1111580" y="5972126"/>
            <a:ext cx="1591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j-lt"/>
              </a:rPr>
              <a:t>(Hitziger, 2015)</a:t>
            </a:r>
          </a:p>
        </p:txBody>
      </p:sp>
      <p:pic>
        <p:nvPicPr>
          <p:cNvPr id="6" name="Picture 2" descr="Fig. 2. Absorption spectrum in NIR window: different absorption spectra of oxyHb and deoxyHb at 700-900 (optical window) allow spectroscopy methods to assess their respective concentrations. Beyond 900 nm, the majority of the photons are absorbed by the water,">
            <a:extLst>
              <a:ext uri="{FF2B5EF4-FFF2-40B4-BE49-F238E27FC236}">
                <a16:creationId xmlns:a16="http://schemas.microsoft.com/office/drawing/2014/main" id="{156B73B5-DFAE-4E34-B60B-F9C215EC5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b="3024"/>
          <a:stretch/>
        </p:blipFill>
        <p:spPr bwMode="auto">
          <a:xfrm>
            <a:off x="5447915" y="2039069"/>
            <a:ext cx="6171467" cy="352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EE228-A60C-46C8-88BB-91266FE322C2}"/>
              </a:ext>
            </a:extLst>
          </p:cNvPr>
          <p:cNvSpPr txBox="1"/>
          <p:nvPr/>
        </p:nvSpPr>
        <p:spPr>
          <a:xfrm>
            <a:off x="7813569" y="5972126"/>
            <a:ext cx="415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dirty="0">
                <a:solidFill>
                  <a:srgbClr val="222222"/>
                </a:solidFill>
                <a:latin typeface="+mj-lt"/>
              </a:rPr>
              <a:t>(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León-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Carrión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&amp; León-Domínguez, 2012)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754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0DAE8D-047D-4999-BC49-097008690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3951"/>
            <a:ext cx="12192000" cy="5690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30A1F-DEF3-4844-A493-A1654000E001}"/>
              </a:ext>
            </a:extLst>
          </p:cNvPr>
          <p:cNvSpPr txBox="1"/>
          <p:nvPr/>
        </p:nvSpPr>
        <p:spPr>
          <a:xfrm>
            <a:off x="9337431" y="6183613"/>
            <a:ext cx="251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dirty="0">
                <a:solidFill>
                  <a:srgbClr val="222222"/>
                </a:solidFill>
                <a:latin typeface="+mj-lt"/>
              </a:rPr>
              <a:t>(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Marin, &amp; Moore, 2011)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8939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54" y="404985"/>
            <a:ext cx="11561466" cy="1325563"/>
          </a:xfrm>
        </p:spPr>
        <p:txBody>
          <a:bodyPr/>
          <a:lstStyle/>
          <a:p>
            <a:pPr algn="ctr"/>
            <a:r>
              <a:rPr lang="et-EE" altLang="en-US" dirty="0"/>
              <a:t>fNIRS ehk fotopletüsmograaf steroididel</a:t>
            </a:r>
            <a:endParaRPr lang="en-GB" alt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0D86C2E-E964-4B9F-99ED-F27EEDF19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734258"/>
              </p:ext>
            </p:extLst>
          </p:nvPr>
        </p:nvGraphicFramePr>
        <p:xfrm>
          <a:off x="1261865" y="2322755"/>
          <a:ext cx="9448044" cy="249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5697">
                  <a:extLst>
                    <a:ext uri="{9D8B030D-6E8A-4147-A177-3AD203B41FA5}">
                      <a16:colId xmlns:a16="http://schemas.microsoft.com/office/drawing/2014/main" val="2276269121"/>
                    </a:ext>
                  </a:extLst>
                </a:gridCol>
                <a:gridCol w="2301072">
                  <a:extLst>
                    <a:ext uri="{9D8B030D-6E8A-4147-A177-3AD203B41FA5}">
                      <a16:colId xmlns:a16="http://schemas.microsoft.com/office/drawing/2014/main" val="1935572630"/>
                    </a:ext>
                  </a:extLst>
                </a:gridCol>
                <a:gridCol w="2009671">
                  <a:extLst>
                    <a:ext uri="{9D8B030D-6E8A-4147-A177-3AD203B41FA5}">
                      <a16:colId xmlns:a16="http://schemas.microsoft.com/office/drawing/2014/main" val="553101940"/>
                    </a:ext>
                  </a:extLst>
                </a:gridCol>
                <a:gridCol w="2411604">
                  <a:extLst>
                    <a:ext uri="{9D8B030D-6E8A-4147-A177-3AD203B41FA5}">
                      <a16:colId xmlns:a16="http://schemas.microsoft.com/office/drawing/2014/main" val="216051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fNIRS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fMRI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EEG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03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Ajaline lahutusvõime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keskmine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madal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kõrge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617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Ruumiline lahutusvõime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keskmine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kõrge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madal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376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Mobiilsus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kõrge mobiilsusega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väga madal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kõrge mobiilsus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92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Elektroonikaseadmetest tingitud artefaktid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jah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ei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jah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25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Esimene mõõtmine</a:t>
                      </a:r>
                      <a:endParaRPr lang="en-GB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90-ndatel</a:t>
                      </a:r>
                      <a:endParaRPr lang="en-GB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90-ndatel</a:t>
                      </a:r>
                      <a:endParaRPr lang="en-GB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1920-ndatel</a:t>
                      </a:r>
                      <a:endParaRPr lang="en-GB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143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18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50C238C-3BCB-4D34-AA59-672155D6D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9" t="2344" r="1447"/>
          <a:stretch/>
        </p:blipFill>
        <p:spPr>
          <a:xfrm>
            <a:off x="1674244" y="720268"/>
            <a:ext cx="8843512" cy="541746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47ED39D-2D0E-441E-B471-9F33C5B1E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091" y="5607509"/>
            <a:ext cx="785488" cy="8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12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D511A-4911-432C-A830-F348F112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975970"/>
            <a:ext cx="8583223" cy="490606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80B2100-12E3-435E-BD63-A0BF3510B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867" y="5398758"/>
            <a:ext cx="785488" cy="8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98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79C9CF57-F4B3-4978-B601-8EC449E8C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t-EE" altLang="en-US" sz="2000" dirty="0"/>
              <a:t>Kasutatud kirjandus (esinemise järjekorras)</a:t>
            </a:r>
            <a:endParaRPr lang="en-GB" alt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2DF0-55FE-4AC5-AF0A-4C9A604AA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4"/>
            <a:ext cx="10515600" cy="5032375"/>
          </a:xfrm>
        </p:spPr>
        <p:txBody>
          <a:bodyPr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Anderson, C. A., Lazard, D. S., &amp; Hartley, D. E. (2017). Plasticity in bilateral superior temporal cortex: Effects of deafness and cochlear implantation on auditory and visual speech processing.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+mj-lt"/>
              </a:rPr>
              <a:t>Hearing research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+mj-lt"/>
              </a:rPr>
              <a:t>343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 138-149.</a:t>
            </a:r>
            <a:endParaRPr lang="et-EE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600" b="0" i="0" dirty="0">
              <a:solidFill>
                <a:srgbClr val="11111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0" i="0" dirty="0" err="1">
                <a:solidFill>
                  <a:srgbClr val="222222"/>
                </a:solidFill>
                <a:effectLst/>
                <a:latin typeface="+mj-lt"/>
              </a:rPr>
              <a:t>Legner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 C.,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+mj-lt"/>
              </a:rPr>
              <a:t>Kalwa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 U., Patel, V.,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+mj-lt"/>
              </a:rPr>
              <a:t>Chesmore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 A., &amp; Pandey, S. (2019). Sweat sensing in the smart wearables era: Towards integrative, multifunctional and body-compliant perspiration analysis.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+mj-lt"/>
              </a:rPr>
              <a:t>Sensors and Actuators A: Physical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+mj-lt"/>
              </a:rPr>
              <a:t>296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 200-221.</a:t>
            </a:r>
            <a:endParaRPr lang="et-EE" sz="1600" dirty="0">
              <a:solidFill>
                <a:srgbClr val="222222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60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dirty="0" err="1">
                <a:solidFill>
                  <a:srgbClr val="222222"/>
                </a:solidFill>
                <a:effectLst/>
                <a:latin typeface="+mj-lt"/>
              </a:rPr>
              <a:t>Boucsein</a:t>
            </a:r>
            <a:r>
              <a:rPr lang="en-GB" sz="1600" b="1" i="0" dirty="0">
                <a:solidFill>
                  <a:srgbClr val="222222"/>
                </a:solidFill>
                <a:effectLst/>
                <a:latin typeface="+mj-lt"/>
              </a:rPr>
              <a:t>, W. (2012). </a:t>
            </a:r>
            <a:r>
              <a:rPr lang="en-GB" sz="1600" b="1" i="1" dirty="0">
                <a:solidFill>
                  <a:srgbClr val="222222"/>
                </a:solidFill>
                <a:effectLst/>
                <a:latin typeface="+mj-lt"/>
              </a:rPr>
              <a:t>Electrodermal activity</a:t>
            </a:r>
            <a:r>
              <a:rPr lang="en-GB" sz="1600" b="1" i="0" dirty="0">
                <a:solidFill>
                  <a:srgbClr val="222222"/>
                </a:solidFill>
                <a:effectLst/>
                <a:latin typeface="+mj-lt"/>
              </a:rPr>
              <a:t>. Springer Science &amp; Business Media.</a:t>
            </a:r>
            <a:endParaRPr lang="et-EE" sz="1600" b="1" i="0" dirty="0">
              <a:solidFill>
                <a:srgbClr val="222222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GB" sz="1600" noProof="1">
                <a:latin typeface="+mj-lt"/>
              </a:rPr>
              <a:t>Gleitman, H., Reisberg, D., &amp; Gross, J. (2014). Psühholoogia. Hermes.</a:t>
            </a:r>
            <a:endParaRPr lang="et-EE" sz="1600" noProof="1">
              <a:latin typeface="+mj-lt"/>
            </a:endParaRPr>
          </a:p>
          <a:p>
            <a:pPr marL="0" indent="0">
              <a:buNone/>
            </a:pPr>
            <a:r>
              <a:rPr lang="et-EE" sz="1600" dirty="0" err="1">
                <a:latin typeface="+mj-lt"/>
              </a:rPr>
              <a:t>Hu</a:t>
            </a:r>
            <a:r>
              <a:rPr lang="et-EE" sz="1600" dirty="0">
                <a:latin typeface="+mj-lt"/>
              </a:rPr>
              <a:t>, Y., </a:t>
            </a:r>
            <a:r>
              <a:rPr lang="et-EE" sz="1600" dirty="0" err="1">
                <a:latin typeface="+mj-lt"/>
              </a:rPr>
              <a:t>Converse</a:t>
            </a:r>
            <a:r>
              <a:rPr lang="et-EE" sz="1600" dirty="0">
                <a:latin typeface="+mj-lt"/>
              </a:rPr>
              <a:t>, C., </a:t>
            </a:r>
            <a:r>
              <a:rPr lang="et-EE" sz="1600" dirty="0" err="1">
                <a:latin typeface="+mj-lt"/>
              </a:rPr>
              <a:t>Lyons</a:t>
            </a:r>
            <a:r>
              <a:rPr lang="et-EE" sz="1600" dirty="0">
                <a:latin typeface="+mj-lt"/>
              </a:rPr>
              <a:t>, M. C., &amp; </a:t>
            </a:r>
            <a:r>
              <a:rPr lang="et-EE" sz="1600" dirty="0" err="1">
                <a:latin typeface="+mj-lt"/>
              </a:rPr>
              <a:t>Hsu</a:t>
            </a:r>
            <a:r>
              <a:rPr lang="et-EE" sz="1600" dirty="0">
                <a:latin typeface="+mj-lt"/>
              </a:rPr>
              <a:t>, W. H. (2018). </a:t>
            </a:r>
            <a:r>
              <a:rPr lang="et-EE" sz="1600" dirty="0" err="1">
                <a:latin typeface="+mj-lt"/>
              </a:rPr>
              <a:t>Neural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control</a:t>
            </a:r>
            <a:r>
              <a:rPr lang="et-EE" sz="1600" dirty="0">
                <a:latin typeface="+mj-lt"/>
              </a:rPr>
              <a:t> of </a:t>
            </a:r>
            <a:r>
              <a:rPr lang="et-EE" sz="1600" dirty="0" err="1">
                <a:latin typeface="+mj-lt"/>
              </a:rPr>
              <a:t>sweat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secretion</a:t>
            </a:r>
            <a:r>
              <a:rPr lang="et-EE" sz="1600" dirty="0">
                <a:latin typeface="+mj-lt"/>
              </a:rPr>
              <a:t>: a </a:t>
            </a:r>
            <a:r>
              <a:rPr lang="et-EE" sz="1600" dirty="0" err="1">
                <a:latin typeface="+mj-lt"/>
              </a:rPr>
              <a:t>review</a:t>
            </a:r>
            <a:r>
              <a:rPr lang="et-EE" sz="1600" dirty="0">
                <a:latin typeface="+mj-lt"/>
              </a:rPr>
              <a:t>. British </a:t>
            </a:r>
            <a:r>
              <a:rPr lang="et-EE" sz="1600" dirty="0" err="1">
                <a:latin typeface="+mj-lt"/>
              </a:rPr>
              <a:t>Journal</a:t>
            </a:r>
            <a:r>
              <a:rPr lang="et-EE" sz="1600" dirty="0">
                <a:latin typeface="+mj-lt"/>
              </a:rPr>
              <a:t> of </a:t>
            </a:r>
            <a:r>
              <a:rPr lang="et-EE" sz="1600" dirty="0" err="1">
                <a:latin typeface="+mj-lt"/>
              </a:rPr>
              <a:t>Dermatology</a:t>
            </a:r>
            <a:r>
              <a:rPr lang="et-EE" sz="1600" dirty="0">
                <a:latin typeface="+mj-lt"/>
              </a:rPr>
              <a:t>, 178(6), 1246-1256.</a:t>
            </a:r>
          </a:p>
          <a:p>
            <a:pPr marL="0" indent="0">
              <a:buNone/>
            </a:pPr>
            <a:r>
              <a:rPr lang="en-GB" sz="1600" b="1" dirty="0">
                <a:latin typeface="+mj-lt"/>
              </a:rPr>
              <a:t>Cacioppo, J. T., </a:t>
            </a:r>
            <a:r>
              <a:rPr lang="en-GB" sz="1600" b="1" dirty="0" err="1">
                <a:latin typeface="+mj-lt"/>
              </a:rPr>
              <a:t>Tassinary</a:t>
            </a:r>
            <a:r>
              <a:rPr lang="en-GB" sz="1600" b="1" dirty="0">
                <a:latin typeface="+mj-lt"/>
              </a:rPr>
              <a:t>, L. G., &amp; </a:t>
            </a:r>
            <a:r>
              <a:rPr lang="en-GB" sz="1600" b="1" dirty="0" err="1">
                <a:latin typeface="+mj-lt"/>
              </a:rPr>
              <a:t>Berntson</a:t>
            </a:r>
            <a:r>
              <a:rPr lang="en-GB" sz="1600" b="1" dirty="0">
                <a:latin typeface="+mj-lt"/>
              </a:rPr>
              <a:t>, G. (Eds.). (2007). Handbook of psychophysiology. Cambridge university press.</a:t>
            </a:r>
          </a:p>
          <a:p>
            <a:pPr marL="0" indent="0">
              <a:buNone/>
            </a:pPr>
            <a:r>
              <a:rPr lang="en-GB" sz="1600" dirty="0">
                <a:latin typeface="+mj-lt"/>
              </a:rPr>
              <a:t>Picard, R. W., </a:t>
            </a:r>
            <a:r>
              <a:rPr lang="en-GB" sz="1600" dirty="0" err="1">
                <a:latin typeface="+mj-lt"/>
              </a:rPr>
              <a:t>Fedor</a:t>
            </a:r>
            <a:r>
              <a:rPr lang="en-GB" sz="1600" dirty="0">
                <a:latin typeface="+mj-lt"/>
              </a:rPr>
              <a:t>, S., &amp; </a:t>
            </a:r>
            <a:r>
              <a:rPr lang="en-GB" sz="1600" dirty="0" err="1">
                <a:latin typeface="+mj-lt"/>
              </a:rPr>
              <a:t>Ayzenberg</a:t>
            </a:r>
            <a:r>
              <a:rPr lang="en-GB" sz="1600" dirty="0">
                <a:latin typeface="+mj-lt"/>
              </a:rPr>
              <a:t>, Y. (2016). Multiple arousal theory and daily-life electrodermal activity asymmetry. Emotion Review, 8(1), 62-75. Chicago</a:t>
            </a:r>
            <a:br>
              <a:rPr lang="en-GB" sz="1600" dirty="0">
                <a:latin typeface="+mj-lt"/>
              </a:rPr>
            </a:br>
            <a:endParaRPr lang="et-EE" sz="1600" dirty="0">
              <a:latin typeface="+mj-lt"/>
            </a:endParaRPr>
          </a:p>
          <a:p>
            <a:pPr marL="0" indent="0">
              <a:buNone/>
            </a:pPr>
            <a:r>
              <a:rPr lang="en-GB" sz="1600" dirty="0" err="1">
                <a:latin typeface="+mj-lt"/>
              </a:rPr>
              <a:t>Mangina</a:t>
            </a:r>
            <a:r>
              <a:rPr lang="en-GB" sz="1600" dirty="0">
                <a:latin typeface="+mj-lt"/>
              </a:rPr>
              <a:t>, C. A., &amp; </a:t>
            </a:r>
            <a:r>
              <a:rPr lang="en-GB" sz="1600" dirty="0" err="1">
                <a:latin typeface="+mj-lt"/>
              </a:rPr>
              <a:t>Beuzeron-Mangina</a:t>
            </a:r>
            <a:r>
              <a:rPr lang="en-GB" sz="1600" dirty="0">
                <a:latin typeface="+mj-lt"/>
              </a:rPr>
              <a:t>, J. H. (1996). Direct electrical stimulation of specific human brain structures and bilateral electrodermal activity. International Journal of Psychophysiology, 22(1-2), 1-8.</a:t>
            </a:r>
          </a:p>
          <a:p>
            <a:pPr marL="0" indent="0">
              <a:buNone/>
            </a:pPr>
            <a:endParaRPr lang="en-GB" sz="1600" dirty="0">
              <a:latin typeface="+mj-lt"/>
            </a:endParaRPr>
          </a:p>
          <a:p>
            <a:pPr marL="0" indent="0">
              <a:buNone/>
            </a:pPr>
            <a:endParaRPr lang="en-GB" sz="1600" dirty="0">
              <a:latin typeface="+mj-lt"/>
            </a:endParaRPr>
          </a:p>
          <a:p>
            <a:pPr marL="0" indent="0">
              <a:buNone/>
            </a:pPr>
            <a:endParaRPr lang="et-EE" sz="1600" dirty="0">
              <a:latin typeface="+mj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79C9CF57-F4B3-4978-B601-8EC449E8C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t-EE" altLang="en-US" sz="2000" dirty="0"/>
              <a:t>Kasutatud kirjandus (esinemise järjekorras)</a:t>
            </a:r>
            <a:endParaRPr lang="en-GB" alt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2DF0-55FE-4AC5-AF0A-4C9A604AA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4"/>
            <a:ext cx="10515600" cy="503237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t-EE" sz="1600" dirty="0" err="1">
                <a:latin typeface="+mj-lt"/>
              </a:rPr>
              <a:t>Regalia</a:t>
            </a:r>
            <a:r>
              <a:rPr lang="et-EE" sz="1600" dirty="0">
                <a:latin typeface="+mj-lt"/>
              </a:rPr>
              <a:t>, G., </a:t>
            </a:r>
            <a:r>
              <a:rPr lang="et-EE" sz="1600" dirty="0" err="1">
                <a:latin typeface="+mj-lt"/>
              </a:rPr>
              <a:t>Onorati</a:t>
            </a:r>
            <a:r>
              <a:rPr lang="et-EE" sz="1600" dirty="0">
                <a:latin typeface="+mj-lt"/>
              </a:rPr>
              <a:t>, F., Lai, M., </a:t>
            </a:r>
            <a:r>
              <a:rPr lang="et-EE" sz="1600" dirty="0" err="1">
                <a:latin typeface="+mj-lt"/>
              </a:rPr>
              <a:t>Caborni</a:t>
            </a:r>
            <a:r>
              <a:rPr lang="et-EE" sz="1600" dirty="0">
                <a:latin typeface="+mj-lt"/>
              </a:rPr>
              <a:t>, C., &amp; </a:t>
            </a:r>
            <a:r>
              <a:rPr lang="et-EE" sz="1600" dirty="0" err="1">
                <a:latin typeface="+mj-lt"/>
              </a:rPr>
              <a:t>Picard</a:t>
            </a:r>
            <a:r>
              <a:rPr lang="et-EE" sz="1600" dirty="0">
                <a:latin typeface="+mj-lt"/>
              </a:rPr>
              <a:t>, R. W. (2019). </a:t>
            </a:r>
            <a:r>
              <a:rPr lang="et-EE" sz="1600" dirty="0" err="1">
                <a:latin typeface="+mj-lt"/>
              </a:rPr>
              <a:t>Multimodal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wrist-worn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devices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for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seizure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detection</a:t>
            </a:r>
            <a:r>
              <a:rPr lang="et-EE" sz="1600" dirty="0">
                <a:latin typeface="+mj-lt"/>
              </a:rPr>
              <a:t> and </a:t>
            </a:r>
            <a:r>
              <a:rPr lang="et-EE" sz="1600" dirty="0" err="1">
                <a:latin typeface="+mj-lt"/>
              </a:rPr>
              <a:t>advancing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research</a:t>
            </a:r>
            <a:r>
              <a:rPr lang="et-EE" sz="1600" dirty="0">
                <a:latin typeface="+mj-lt"/>
              </a:rPr>
              <a:t>: </a:t>
            </a:r>
            <a:r>
              <a:rPr lang="et-EE" sz="1600" dirty="0" err="1">
                <a:latin typeface="+mj-lt"/>
              </a:rPr>
              <a:t>focus</a:t>
            </a:r>
            <a:r>
              <a:rPr lang="et-EE" sz="1600" dirty="0">
                <a:latin typeface="+mj-lt"/>
              </a:rPr>
              <a:t> on </a:t>
            </a:r>
            <a:r>
              <a:rPr lang="et-EE" sz="1600" dirty="0" err="1">
                <a:latin typeface="+mj-lt"/>
              </a:rPr>
              <a:t>the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Empatica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wristbands</a:t>
            </a:r>
            <a:r>
              <a:rPr lang="et-EE" sz="1600" dirty="0">
                <a:latin typeface="+mj-lt"/>
              </a:rPr>
              <a:t>. </a:t>
            </a:r>
            <a:r>
              <a:rPr lang="et-EE" sz="1600" dirty="0" err="1">
                <a:latin typeface="+mj-lt"/>
              </a:rPr>
              <a:t>Epilepsy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research</a:t>
            </a:r>
            <a:r>
              <a:rPr lang="et-EE" sz="1600" dirty="0">
                <a:latin typeface="+mj-lt"/>
              </a:rPr>
              <a:t>, 153, 79-82.</a:t>
            </a:r>
          </a:p>
          <a:p>
            <a:pPr marL="0" indent="0">
              <a:buNone/>
            </a:pPr>
            <a:r>
              <a:rPr lang="et-EE" sz="1600" dirty="0">
                <a:latin typeface="+mj-lt"/>
              </a:rPr>
              <a:t>Castro, A., &amp; </a:t>
            </a:r>
            <a:r>
              <a:rPr lang="et-EE" sz="1600" dirty="0" err="1">
                <a:latin typeface="+mj-lt"/>
              </a:rPr>
              <a:t>Sergeant</a:t>
            </a:r>
            <a:r>
              <a:rPr lang="et-EE" sz="1600" dirty="0">
                <a:latin typeface="+mj-lt"/>
              </a:rPr>
              <a:t>, M. (2010). The </a:t>
            </a:r>
            <a:r>
              <a:rPr lang="et-EE" sz="1600" dirty="0" err="1">
                <a:latin typeface="+mj-lt"/>
              </a:rPr>
              <a:t>human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nervous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system</a:t>
            </a:r>
            <a:r>
              <a:rPr lang="et-EE" sz="1600" dirty="0">
                <a:latin typeface="+mj-lt"/>
              </a:rPr>
              <a:t>: </a:t>
            </a:r>
            <a:r>
              <a:rPr lang="et-EE" sz="1600" dirty="0" err="1">
                <a:latin typeface="+mj-lt"/>
              </a:rPr>
              <a:t>functional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anatomy</a:t>
            </a:r>
            <a:r>
              <a:rPr lang="et-EE" sz="1600" dirty="0">
                <a:latin typeface="+mj-lt"/>
              </a:rPr>
              <a:t>. In P. </a:t>
            </a:r>
            <a:r>
              <a:rPr lang="et-EE" sz="1600" dirty="0" err="1">
                <a:latin typeface="+mj-lt"/>
              </a:rPr>
              <a:t>BanyardM</a:t>
            </a:r>
            <a:r>
              <a:rPr lang="et-EE" sz="1600" dirty="0">
                <a:latin typeface="+mj-lt"/>
              </a:rPr>
              <a:t>. N. </a:t>
            </a:r>
            <a:r>
              <a:rPr lang="et-EE" sz="1600" dirty="0" err="1">
                <a:latin typeface="+mj-lt"/>
              </a:rPr>
              <a:t>Davies</a:t>
            </a:r>
            <a:r>
              <a:rPr lang="et-EE" sz="1600" dirty="0">
                <a:latin typeface="+mj-lt"/>
              </a:rPr>
              <a:t>, &amp; C. Norman (</a:t>
            </a:r>
            <a:r>
              <a:rPr lang="et-EE" sz="1600" dirty="0" err="1">
                <a:latin typeface="+mj-lt"/>
              </a:rPr>
              <a:t>Eds</a:t>
            </a:r>
            <a:r>
              <a:rPr lang="et-EE" sz="1600" dirty="0">
                <a:latin typeface="+mj-lt"/>
              </a:rPr>
              <a:t>.), </a:t>
            </a:r>
            <a:r>
              <a:rPr lang="et-EE" sz="1600" dirty="0" err="1">
                <a:latin typeface="+mj-lt"/>
              </a:rPr>
              <a:t>Essential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psychology</a:t>
            </a:r>
            <a:r>
              <a:rPr lang="et-EE" sz="1600" dirty="0">
                <a:latin typeface="+mj-lt"/>
              </a:rPr>
              <a:t>: A </a:t>
            </a:r>
            <a:r>
              <a:rPr lang="et-EE" sz="1600" dirty="0" err="1">
                <a:latin typeface="+mj-lt"/>
              </a:rPr>
              <a:t>concise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introduction</a:t>
            </a:r>
            <a:r>
              <a:rPr lang="et-EE" sz="1600" dirty="0">
                <a:latin typeface="+mj-lt"/>
              </a:rPr>
              <a:t> (</a:t>
            </a:r>
            <a:r>
              <a:rPr lang="et-EE" sz="1600" dirty="0" err="1">
                <a:latin typeface="+mj-lt"/>
              </a:rPr>
              <a:t>pp</a:t>
            </a:r>
            <a:r>
              <a:rPr lang="et-EE" sz="1600" dirty="0">
                <a:latin typeface="+mj-lt"/>
              </a:rPr>
              <a:t>. 129-149). SAGE Publications Ltd, https://www.doi.org/10.4135/9781446251461.n7</a:t>
            </a:r>
          </a:p>
          <a:p>
            <a:pPr marL="0" indent="0">
              <a:buNone/>
            </a:pPr>
            <a:r>
              <a:rPr lang="en-GB" sz="1600" dirty="0">
                <a:latin typeface="+mj-lt"/>
              </a:rPr>
              <a:t>Maguire, E. A., </a:t>
            </a:r>
            <a:r>
              <a:rPr lang="en-GB" sz="1600" dirty="0" err="1">
                <a:latin typeface="+mj-lt"/>
              </a:rPr>
              <a:t>Gadian</a:t>
            </a:r>
            <a:r>
              <a:rPr lang="en-GB" sz="1600" dirty="0">
                <a:latin typeface="+mj-lt"/>
              </a:rPr>
              <a:t>, D. G., </a:t>
            </a:r>
            <a:r>
              <a:rPr lang="en-GB" sz="1600" dirty="0" err="1">
                <a:latin typeface="+mj-lt"/>
              </a:rPr>
              <a:t>Johnsrude</a:t>
            </a:r>
            <a:r>
              <a:rPr lang="en-GB" sz="1600" dirty="0">
                <a:latin typeface="+mj-lt"/>
              </a:rPr>
              <a:t>, I. S., Good, C. D., Ashburner, J., </a:t>
            </a:r>
            <a:r>
              <a:rPr lang="en-GB" sz="1600" dirty="0" err="1">
                <a:latin typeface="+mj-lt"/>
              </a:rPr>
              <a:t>Frackowiak</a:t>
            </a:r>
            <a:r>
              <a:rPr lang="en-GB" sz="1600" dirty="0">
                <a:latin typeface="+mj-lt"/>
              </a:rPr>
              <a:t>, R. S., &amp; Frith, C. D. (2000). Navigation-related structural change in the hippocampi of taxi drivers. Proceedings of the National Academy of Sciences, 97(8), 4398-4403.</a:t>
            </a:r>
          </a:p>
          <a:p>
            <a:pPr marL="0" indent="0">
              <a:buNone/>
            </a:pPr>
            <a:r>
              <a:rPr lang="en-GB" sz="1600" dirty="0" err="1">
                <a:latin typeface="+mj-lt"/>
              </a:rPr>
              <a:t>Mee</a:t>
            </a:r>
            <a:r>
              <a:rPr lang="en-GB" sz="1600" dirty="0">
                <a:latin typeface="+mj-lt"/>
              </a:rPr>
              <a:t>, N. (2012). Higgs Force: Cosmic Symmetry Shattered: the Story of the Greatest Scientific Discovery for 50 Years. Quantum Wave Publishing. (</a:t>
            </a:r>
            <a:r>
              <a:rPr lang="en-GB" sz="1600" dirty="0" err="1">
                <a:latin typeface="+mj-lt"/>
              </a:rPr>
              <a:t>vt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 err="1">
                <a:latin typeface="+mj-lt"/>
              </a:rPr>
              <a:t>pt</a:t>
            </a:r>
            <a:r>
              <a:rPr lang="en-GB" sz="1600" dirty="0">
                <a:latin typeface="+mj-lt"/>
              </a:rPr>
              <a:t> 3)</a:t>
            </a:r>
            <a:endParaRPr lang="et-EE" sz="1600" dirty="0">
              <a:latin typeface="+mj-lt"/>
            </a:endParaRPr>
          </a:p>
          <a:p>
            <a:pPr marL="0" indent="0">
              <a:buNone/>
            </a:pPr>
            <a:r>
              <a:rPr lang="en-GB" sz="1600" dirty="0">
                <a:latin typeface="+mj-lt"/>
              </a:rPr>
              <a:t>Okada, E. (2013). Photon Migration in NIRS Brain Imaging. In Application of Near Infrared Spectroscopy in Biomedicine (pp. 37-58). Springer, Boston, MA.</a:t>
            </a:r>
            <a:endParaRPr lang="et-EE" sz="1600" dirty="0">
              <a:latin typeface="+mj-lt"/>
            </a:endParaRPr>
          </a:p>
          <a:p>
            <a:pPr marL="0" indent="0">
              <a:buNone/>
            </a:pPr>
            <a:r>
              <a:rPr lang="en-GB" sz="1600" dirty="0" err="1">
                <a:latin typeface="+mj-lt"/>
              </a:rPr>
              <a:t>Hitziger</a:t>
            </a:r>
            <a:r>
              <a:rPr lang="en-GB" sz="1600" dirty="0">
                <a:latin typeface="+mj-lt"/>
              </a:rPr>
              <a:t>, S. (2015). </a:t>
            </a:r>
            <a:r>
              <a:rPr lang="en-GB" sz="1600" dirty="0" err="1">
                <a:latin typeface="+mj-lt"/>
              </a:rPr>
              <a:t>Modeling</a:t>
            </a:r>
            <a:r>
              <a:rPr lang="en-GB" sz="1600" dirty="0">
                <a:latin typeface="+mj-lt"/>
              </a:rPr>
              <a:t> the variability of electrical activity in the brain (Doctoral dissertation, </a:t>
            </a:r>
            <a:r>
              <a:rPr lang="en-GB" sz="1600" dirty="0" err="1">
                <a:latin typeface="+mj-lt"/>
              </a:rPr>
              <a:t>Université</a:t>
            </a:r>
            <a:r>
              <a:rPr lang="en-GB" sz="1600" dirty="0">
                <a:latin typeface="+mj-lt"/>
              </a:rPr>
              <a:t> Nice Sophia Antipolis).</a:t>
            </a:r>
          </a:p>
          <a:p>
            <a:pPr marL="0" indent="0">
              <a:buNone/>
            </a:pPr>
            <a:r>
              <a:rPr lang="en-GB" sz="1600" dirty="0">
                <a:latin typeface="+mj-lt"/>
              </a:rPr>
              <a:t>León-</a:t>
            </a:r>
            <a:r>
              <a:rPr lang="en-GB" sz="1600" dirty="0" err="1">
                <a:latin typeface="+mj-lt"/>
              </a:rPr>
              <a:t>Carrión</a:t>
            </a:r>
            <a:r>
              <a:rPr lang="en-GB" sz="1600" dirty="0">
                <a:latin typeface="+mj-lt"/>
              </a:rPr>
              <a:t>, J., &amp; León-Domínguez, U. (2012). Functional near-infrared spectroscopy (</a:t>
            </a:r>
            <a:r>
              <a:rPr lang="en-GB" sz="1600" dirty="0" err="1">
                <a:latin typeface="+mj-lt"/>
              </a:rPr>
              <a:t>fNIRS</a:t>
            </a:r>
            <a:r>
              <a:rPr lang="en-GB" sz="1600" dirty="0">
                <a:latin typeface="+mj-lt"/>
              </a:rPr>
              <a:t>): principles and neuroscientific applications. Neuroimaging methods, 48-74.</a:t>
            </a:r>
            <a:endParaRPr lang="et-EE" sz="1600" dirty="0">
              <a:latin typeface="+mj-lt"/>
            </a:endParaRPr>
          </a:p>
          <a:p>
            <a:pPr marL="0" indent="0">
              <a:buNone/>
            </a:pPr>
            <a:r>
              <a:rPr lang="en-GB" sz="1600" dirty="0">
                <a:latin typeface="+mj-lt"/>
              </a:rPr>
              <a:t>Marin, T., &amp; Moore, J. (2011). Understanding near-infrared spectroscopy. Advances in Neonatal Care, 11(6), 382-388.</a:t>
            </a:r>
          </a:p>
          <a:p>
            <a:pPr marL="0" indent="0">
              <a:buNone/>
            </a:pPr>
            <a:endParaRPr lang="en-GB" sz="1600" dirty="0">
              <a:latin typeface="+mj-lt"/>
            </a:endParaRPr>
          </a:p>
          <a:p>
            <a:pPr marL="0" indent="0">
              <a:buNone/>
            </a:pPr>
            <a:endParaRPr lang="en-GB" sz="1600" dirty="0">
              <a:latin typeface="+mj-lt"/>
            </a:endParaRPr>
          </a:p>
          <a:p>
            <a:pPr marL="0" indent="0">
              <a:buNone/>
            </a:pPr>
            <a:endParaRPr lang="et-EE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0750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193849B-7220-43EE-B557-985D604C2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1C15-F996-4410-8B16-D1FD9DE2983C}"/>
              </a:ext>
            </a:extLst>
          </p:cNvPr>
          <p:cNvSpPr txBox="1"/>
          <p:nvPr/>
        </p:nvSpPr>
        <p:spPr>
          <a:xfrm>
            <a:off x="4733782" y="4054262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b="1" dirty="0">
                <a:solidFill>
                  <a:srgbClr val="FFFDE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Aitäh!</a:t>
            </a:r>
            <a:r>
              <a:rPr lang="et-EE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44506-99F9-4401-8EB0-FAD76FF4FE83}"/>
              </a:ext>
            </a:extLst>
          </p:cNvPr>
          <p:cNvSpPr txBox="1"/>
          <p:nvPr/>
        </p:nvSpPr>
        <p:spPr>
          <a:xfrm>
            <a:off x="6001321" y="3992706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b="1" dirty="0">
                <a:solidFill>
                  <a:srgbClr val="FFFDE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Küsimused</a:t>
            </a:r>
            <a:r>
              <a:rPr lang="et-EE" sz="2000" b="1" dirty="0">
                <a:solidFill>
                  <a:srgbClr val="FFFDE4"/>
                </a:solidFill>
              </a:rPr>
              <a:t>?</a:t>
            </a:r>
            <a:endParaRPr lang="en-GB" sz="2000" b="1" dirty="0">
              <a:solidFill>
                <a:srgbClr val="FFF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64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SAGE Books - Essential Psychology: A Concise Introduction">
            <a:extLst>
              <a:ext uri="{FF2B5EF4-FFF2-40B4-BE49-F238E27FC236}">
                <a16:creationId xmlns:a16="http://schemas.microsoft.com/office/drawing/2014/main" id="{3C27D298-836B-433C-86C5-78017A03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169" y="484937"/>
            <a:ext cx="7863254" cy="607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5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rtu ülikool">
            <a:extLst>
              <a:ext uri="{FF2B5EF4-FFF2-40B4-BE49-F238E27FC236}">
                <a16:creationId xmlns:a16="http://schemas.microsoft.com/office/drawing/2014/main" id="{C96A85ED-3AF3-4F1E-9EF1-A5677EA0C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04" y="528146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E733B-E4FE-43E7-BF32-0A3392A75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648" y="538642"/>
            <a:ext cx="2381582" cy="1267002"/>
          </a:xfrm>
          <a:prstGeom prst="rect">
            <a:avLst/>
          </a:prstGeom>
        </p:spPr>
      </p:pic>
      <p:pic>
        <p:nvPicPr>
          <p:cNvPr id="13" name="Picture 2" descr="Fig. 2. Absorption spectrum in NIR window: different absorption spectra of oxyHb and deoxyHb at 700-900 (optical window) allow spectroscopy methods to assess their respective concentrations. Beyond 900 nm, the majority of the photons are absorbed by the water,">
            <a:extLst>
              <a:ext uri="{FF2B5EF4-FFF2-40B4-BE49-F238E27FC236}">
                <a16:creationId xmlns:a16="http://schemas.microsoft.com/office/drawing/2014/main" id="{41E1CA13-347F-405F-AEA7-8B4576B0C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b="3024"/>
          <a:stretch/>
        </p:blipFill>
        <p:spPr bwMode="auto">
          <a:xfrm>
            <a:off x="6827474" y="2522536"/>
            <a:ext cx="5029322" cy="287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9A8D9F-CEA4-42FE-B467-46C71C2D5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3810" y="1558201"/>
            <a:ext cx="3819525" cy="1476375"/>
          </a:xfrm>
        </p:spPr>
        <p:txBody>
          <a:bodyPr>
            <a:normAutofit/>
          </a:bodyPr>
          <a:lstStyle/>
          <a:p>
            <a:r>
              <a:rPr lang="et-EE" sz="3200" dirty="0">
                <a:solidFill>
                  <a:srgbClr val="363636"/>
                </a:solidFill>
                <a:cs typeface="Arial" panose="020B0604020202020204" pitchFamily="34" charset="0"/>
              </a:rPr>
              <a:t>Sissejuhatus psühhofüsioloogia rakendustesse</a:t>
            </a:r>
            <a:endParaRPr lang="en-GB" sz="3200" dirty="0">
              <a:solidFill>
                <a:srgbClr val="363636"/>
              </a:solidFill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1B15-0C92-426A-9D6B-AEF785BBB63A}"/>
              </a:ext>
            </a:extLst>
          </p:cNvPr>
          <p:cNvSpPr txBox="1"/>
          <p:nvPr/>
        </p:nvSpPr>
        <p:spPr>
          <a:xfrm>
            <a:off x="1983519" y="3089060"/>
            <a:ext cx="48439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t-EE" sz="4800" dirty="0">
                <a:latin typeface="+mj-lt"/>
                <a:cs typeface="Arial" panose="020B0604020202020204" pitchFamily="34" charset="0"/>
              </a:rPr>
              <a:t>Intervjuu </a:t>
            </a:r>
          </a:p>
          <a:p>
            <a:pPr algn="ctr"/>
            <a:r>
              <a:rPr lang="et-EE" sz="4800" dirty="0">
                <a:latin typeface="+mj-lt"/>
                <a:cs typeface="Arial" panose="020B0604020202020204" pitchFamily="34" charset="0"/>
              </a:rPr>
              <a:t>HEG </a:t>
            </a:r>
            <a:r>
              <a:rPr lang="et-EE" sz="4800" dirty="0" err="1">
                <a:latin typeface="+mj-lt"/>
                <a:cs typeface="Arial" panose="020B0604020202020204" pitchFamily="34" charset="0"/>
              </a:rPr>
              <a:t>Alpha</a:t>
            </a:r>
            <a:r>
              <a:rPr lang="et-EE" sz="4800" dirty="0">
                <a:latin typeface="+mj-lt"/>
                <a:cs typeface="Arial" panose="020B0604020202020204" pitchFamily="34" charset="0"/>
              </a:rPr>
              <a:t> asutaja </a:t>
            </a:r>
          </a:p>
          <a:p>
            <a:pPr algn="ctr"/>
            <a:r>
              <a:rPr lang="et-EE" sz="4800" dirty="0" err="1">
                <a:latin typeface="+mj-lt"/>
                <a:cs typeface="Arial" panose="020B0604020202020204" pitchFamily="34" charset="0"/>
              </a:rPr>
              <a:t>Joshua</a:t>
            </a:r>
            <a:r>
              <a:rPr lang="et-EE" sz="4800" dirty="0">
                <a:latin typeface="+mj-lt"/>
                <a:cs typeface="Arial" panose="020B0604020202020204" pitchFamily="34" charset="0"/>
              </a:rPr>
              <a:t> </a:t>
            </a:r>
            <a:r>
              <a:rPr lang="et-EE" sz="4800" dirty="0" err="1">
                <a:latin typeface="+mj-lt"/>
                <a:cs typeface="Arial" panose="020B0604020202020204" pitchFamily="34" charset="0"/>
              </a:rPr>
              <a:t>Brewster</a:t>
            </a:r>
            <a:endParaRPr lang="en-GB" sz="4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8E6419-CBAF-4727-85B5-8BBBE3EDD0EE}"/>
              </a:ext>
            </a:extLst>
          </p:cNvPr>
          <p:cNvSpPr/>
          <p:nvPr/>
        </p:nvSpPr>
        <p:spPr>
          <a:xfrm>
            <a:off x="3549110" y="5912780"/>
            <a:ext cx="8642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t-EE" sz="2400" dirty="0">
                <a:solidFill>
                  <a:srgbClr val="5F6368"/>
                </a:solidFill>
                <a:latin typeface="+mj-lt"/>
              </a:rPr>
              <a:t>Kursuse arendamist toetas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Haridus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-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ja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noorteameti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 IT-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akadeemia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270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weat as a bodily fluid. (a) Illustration of the average sweat gland density on various regions of the body in (glands/cm 2 ) [47,52]. (b) Scale showing the approximate range of concentrations reported for different sweat analytes [16,38,41,42,50].">
            <a:extLst>
              <a:ext uri="{FF2B5EF4-FFF2-40B4-BE49-F238E27FC236}">
                <a16:creationId xmlns:a16="http://schemas.microsoft.com/office/drawing/2014/main" id="{228747D0-6018-4D4C-99B4-BAF6E5172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0"/>
          <a:stretch/>
        </p:blipFill>
        <p:spPr bwMode="auto">
          <a:xfrm>
            <a:off x="7011596" y="910253"/>
            <a:ext cx="3438187" cy="46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SR Sensor | NEUROSPEC Webshop">
            <a:extLst>
              <a:ext uri="{FF2B5EF4-FFF2-40B4-BE49-F238E27FC236}">
                <a16:creationId xmlns:a16="http://schemas.microsoft.com/office/drawing/2014/main" id="{5A1978B5-8305-4848-823D-663E695A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015" y="3572362"/>
            <a:ext cx="3438187" cy="27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CCA3F-7F12-477E-9BA8-C2D73879F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448" y="725319"/>
            <a:ext cx="3191320" cy="3238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DD5CCB-65C5-4065-8F47-C1CB56290008}"/>
              </a:ext>
            </a:extLst>
          </p:cNvPr>
          <p:cNvSpPr/>
          <p:nvPr/>
        </p:nvSpPr>
        <p:spPr>
          <a:xfrm>
            <a:off x="6014644" y="6165751"/>
            <a:ext cx="474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Legner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Kalwa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Patel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Chesmore</a:t>
            </a:r>
            <a:r>
              <a:rPr lang="et-EE" dirty="0">
                <a:latin typeface="+mj-lt"/>
              </a:rPr>
              <a:t>, &amp; </a:t>
            </a:r>
            <a:r>
              <a:rPr lang="et-EE" dirty="0" err="1">
                <a:latin typeface="+mj-lt"/>
              </a:rPr>
              <a:t>Pandey</a:t>
            </a:r>
            <a:r>
              <a:rPr lang="et-EE" dirty="0">
                <a:latin typeface="+mj-lt"/>
              </a:rPr>
              <a:t>, 2019)</a:t>
            </a:r>
          </a:p>
        </p:txBody>
      </p:sp>
    </p:spTree>
    <p:extLst>
      <p:ext uri="{BB962C8B-B14F-4D97-AF65-F5344CB8AC3E}">
        <p14:creationId xmlns:p14="http://schemas.microsoft.com/office/powerpoint/2010/main" val="69276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5977-3C4B-4CDB-993E-3C70C93CEB7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altLang="en-US" dirty="0"/>
              <a:t>Suunamisreaktsioon</a:t>
            </a:r>
            <a:endParaRPr lang="en-GB" altLang="en-US"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3856B3F7-26AA-4873-BE64-983790612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5991"/>
              </p:ext>
            </p:extLst>
          </p:nvPr>
        </p:nvGraphicFramePr>
        <p:xfrm>
          <a:off x="1653044" y="2181860"/>
          <a:ext cx="8885912" cy="249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8264">
                  <a:extLst>
                    <a:ext uri="{9D8B030D-6E8A-4147-A177-3AD203B41FA5}">
                      <a16:colId xmlns:a16="http://schemas.microsoft.com/office/drawing/2014/main" val="2276269121"/>
                    </a:ext>
                  </a:extLst>
                </a:gridCol>
                <a:gridCol w="4067648">
                  <a:extLst>
                    <a:ext uri="{9D8B030D-6E8A-4147-A177-3AD203B41FA5}">
                      <a16:colId xmlns:a16="http://schemas.microsoft.com/office/drawing/2014/main" val="193557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03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Absoluutne lävi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Langeb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617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Pupillid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Suurenevad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376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EEG alfa aktiivsus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Langeb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92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b="1" dirty="0"/>
                        <a:t>Naha elektrijuhtivus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b="1" dirty="0"/>
                        <a:t>Suureneb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25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Veresoonte läbimõõt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Ajus suureneb (</a:t>
                      </a:r>
                      <a:r>
                        <a:rPr lang="et-EE" dirty="0" err="1"/>
                        <a:t>vasodilatatsioon</a:t>
                      </a:r>
                      <a:r>
                        <a:rPr lang="et-EE" dirty="0"/>
                        <a:t>) / </a:t>
                      </a:r>
                    </a:p>
                    <a:p>
                      <a:r>
                        <a:rPr lang="et-EE" dirty="0"/>
                        <a:t>Jäsemetes väheneb (</a:t>
                      </a:r>
                      <a:r>
                        <a:rPr lang="et-EE" dirty="0" err="1"/>
                        <a:t>vasokonstriktsioon</a:t>
                      </a:r>
                      <a:r>
                        <a:rPr lang="et-EE" dirty="0"/>
                        <a:t>)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14358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E8794C5-B11E-49F2-B324-A75C6C2501FD}"/>
              </a:ext>
            </a:extLst>
          </p:cNvPr>
          <p:cNvSpPr/>
          <p:nvPr/>
        </p:nvSpPr>
        <p:spPr>
          <a:xfrm>
            <a:off x="1390894" y="5954755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Boucsein</a:t>
            </a:r>
            <a:r>
              <a:rPr lang="et-EE" dirty="0">
                <a:latin typeface="+mj-lt"/>
              </a:rPr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50575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BFAF7-683F-4122-B9D4-F11C0746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11" y="1785585"/>
            <a:ext cx="3855218" cy="3912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B107D-DC42-4A73-B48A-F6A7E643C8C9}"/>
              </a:ext>
            </a:extLst>
          </p:cNvPr>
          <p:cNvSpPr txBox="1"/>
          <p:nvPr/>
        </p:nvSpPr>
        <p:spPr>
          <a:xfrm>
            <a:off x="723110" y="443764"/>
            <a:ext cx="1131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b="1" dirty="0">
                <a:latin typeface="+mj-lt"/>
              </a:rPr>
              <a:t>Elektrodermiline reaktsioon (EDR) </a:t>
            </a:r>
            <a:r>
              <a:rPr lang="et-EE" sz="2000" dirty="0">
                <a:latin typeface="+mj-lt"/>
              </a:rPr>
              <a:t>/ naha galvaaniline </a:t>
            </a:r>
            <a:r>
              <a:rPr lang="et-EE" sz="2000" dirty="0" err="1">
                <a:latin typeface="+mj-lt"/>
              </a:rPr>
              <a:t>reakatsioon</a:t>
            </a:r>
            <a:r>
              <a:rPr lang="et-EE" sz="2000" dirty="0">
                <a:latin typeface="+mj-lt"/>
              </a:rPr>
              <a:t> (GSR) / naha elektrijuhtivus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CFBF2-686D-40BA-A230-5DB6D2BADE3E}"/>
              </a:ext>
            </a:extLst>
          </p:cNvPr>
          <p:cNvSpPr txBox="1"/>
          <p:nvPr/>
        </p:nvSpPr>
        <p:spPr>
          <a:xfrm>
            <a:off x="5494046" y="1695250"/>
            <a:ext cx="61017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>
                <a:latin typeface="+mj-lt"/>
              </a:rPr>
              <a:t>Mõõdetud juba enam kui 1</a:t>
            </a:r>
            <a:r>
              <a:rPr lang="et-EE" sz="2000" dirty="0">
                <a:latin typeface="+mj-lt"/>
              </a:rPr>
              <a:t>40</a:t>
            </a:r>
            <a:r>
              <a:rPr lang="sv-SE" sz="2000" dirty="0">
                <a:latin typeface="+mj-lt"/>
              </a:rPr>
              <a:t> aastat</a:t>
            </a:r>
            <a:r>
              <a:rPr lang="et-EE" sz="2000" dirty="0">
                <a:latin typeface="+mj-lt"/>
              </a:rPr>
              <a:t> (</a:t>
            </a:r>
            <a:r>
              <a:rPr lang="et-EE" sz="2000" dirty="0" err="1">
                <a:latin typeface="+mj-lt"/>
              </a:rPr>
              <a:t>Vigouroux</a:t>
            </a:r>
            <a:r>
              <a:rPr lang="et-EE" sz="2000" dirty="0">
                <a:latin typeface="+mj-lt"/>
              </a:rPr>
              <a:t>, 1879)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Esimesed mõõtmised kirjeldavad, et stiimuli esitamisel naha elektrijuhtivus kasvas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Tüüpilisel </a:t>
            </a:r>
            <a:r>
              <a:rPr lang="et-EE" sz="2000" dirty="0" err="1">
                <a:latin typeface="+mj-lt"/>
              </a:rPr>
              <a:t>eksosomaatilisel</a:t>
            </a:r>
            <a:r>
              <a:rPr lang="et-EE" sz="2000" dirty="0">
                <a:latin typeface="+mj-lt"/>
              </a:rPr>
              <a:t> mõõtmisel juhitakse nahast läbi väga väike ja konstantse pingega laeng (~ 0,5V)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Signaal koosneb </a:t>
            </a:r>
            <a:r>
              <a:rPr lang="et-EE" sz="2000" dirty="0" err="1">
                <a:latin typeface="+mj-lt"/>
              </a:rPr>
              <a:t>toonilisest</a:t>
            </a:r>
            <a:r>
              <a:rPr lang="et-EE" sz="2000" dirty="0">
                <a:latin typeface="+mj-lt"/>
              </a:rPr>
              <a:t> ja faasilisest komponendist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Seostub emotsionaalse intensiivsuse ja motoorikaga (reaktsiooni juhib sümpaatiline närvisüsteem)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CD42A-323D-4BBF-9F5F-C5E5C5270D65}"/>
              </a:ext>
            </a:extLst>
          </p:cNvPr>
          <p:cNvSpPr/>
          <p:nvPr/>
        </p:nvSpPr>
        <p:spPr>
          <a:xfrm>
            <a:off x="1390894" y="5954755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Boucsein</a:t>
            </a:r>
            <a:r>
              <a:rPr lang="et-EE" dirty="0">
                <a:latin typeface="+mj-lt"/>
              </a:rPr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80462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Architecture of the Nervous System">
            <a:extLst>
              <a:ext uri="{FF2B5EF4-FFF2-40B4-BE49-F238E27FC236}">
                <a16:creationId xmlns:a16="http://schemas.microsoft.com/office/drawing/2014/main" id="{A40FE452-D80C-4834-ACBA-A6EB0EB87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7428" r="65596" b="44533"/>
          <a:stretch/>
        </p:blipFill>
        <p:spPr bwMode="auto">
          <a:xfrm>
            <a:off x="3524250" y="6248400"/>
            <a:ext cx="2857500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 Architecture of the Nervous System">
            <a:extLst>
              <a:ext uri="{FF2B5EF4-FFF2-40B4-BE49-F238E27FC236}">
                <a16:creationId xmlns:a16="http://schemas.microsoft.com/office/drawing/2014/main" id="{12345FD9-B370-423E-BD88-EDDC9083C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6"/>
          <a:stretch/>
        </p:blipFill>
        <p:spPr bwMode="auto">
          <a:xfrm>
            <a:off x="3438525" y="323850"/>
            <a:ext cx="55054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2810841-B57B-4FD0-9B4E-CAA46B99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071" y="1966906"/>
            <a:ext cx="4673454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gloo Stay Experience In Manali Flat 21% Off">
            <a:extLst>
              <a:ext uri="{FF2B5EF4-FFF2-40B4-BE49-F238E27FC236}">
                <a16:creationId xmlns:a16="http://schemas.microsoft.com/office/drawing/2014/main" id="{5DC24707-9D9B-487F-83FF-A53A65D62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4"/>
          <a:stretch/>
        </p:blipFill>
        <p:spPr bwMode="auto">
          <a:xfrm>
            <a:off x="482783" y="1966906"/>
            <a:ext cx="4673454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8F3101-A809-4E24-B756-3F0642432CD7}"/>
              </a:ext>
            </a:extLst>
          </p:cNvPr>
          <p:cNvSpPr/>
          <p:nvPr/>
        </p:nvSpPr>
        <p:spPr>
          <a:xfrm>
            <a:off x="7413435" y="6216013"/>
            <a:ext cx="4282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n-GB" dirty="0" err="1">
                <a:latin typeface="+mj-lt"/>
              </a:rPr>
              <a:t>Gleitman</a:t>
            </a:r>
            <a:r>
              <a:rPr lang="et-EE" dirty="0">
                <a:latin typeface="+mj-lt"/>
              </a:rPr>
              <a:t>, </a:t>
            </a:r>
            <a:r>
              <a:rPr lang="en-GB" dirty="0">
                <a:latin typeface="+mj-lt"/>
              </a:rPr>
              <a:t>Reisberg, &amp; Gross, 2003</a:t>
            </a:r>
            <a:r>
              <a:rPr lang="et-EE" dirty="0">
                <a:latin typeface="+mj-lt"/>
              </a:rPr>
              <a:t>, </a:t>
            </a:r>
            <a:r>
              <a:rPr lang="et-EE" dirty="0">
                <a:solidFill>
                  <a:srgbClr val="C00000"/>
                </a:solidFill>
                <a:latin typeface="+mj-lt"/>
              </a:rPr>
              <a:t>12. </a:t>
            </a:r>
            <a:r>
              <a:rPr lang="et-EE" dirty="0" err="1">
                <a:solidFill>
                  <a:srgbClr val="C00000"/>
                </a:solidFill>
                <a:latin typeface="+mj-lt"/>
              </a:rPr>
              <a:t>ptk</a:t>
            </a:r>
            <a:r>
              <a:rPr lang="en-GB" dirty="0">
                <a:latin typeface="+mj-lt"/>
              </a:rPr>
              <a:t>)</a:t>
            </a:r>
            <a:endParaRPr lang="et-E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2106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Architecture of the Nervous System">
            <a:extLst>
              <a:ext uri="{FF2B5EF4-FFF2-40B4-BE49-F238E27FC236}">
                <a16:creationId xmlns:a16="http://schemas.microsoft.com/office/drawing/2014/main" id="{A40FE452-D80C-4834-ACBA-A6EB0EB87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7428" r="65596" b="44533"/>
          <a:stretch/>
        </p:blipFill>
        <p:spPr bwMode="auto">
          <a:xfrm>
            <a:off x="3524250" y="6248400"/>
            <a:ext cx="2857500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 Architecture of the Nervous System">
            <a:extLst>
              <a:ext uri="{FF2B5EF4-FFF2-40B4-BE49-F238E27FC236}">
                <a16:creationId xmlns:a16="http://schemas.microsoft.com/office/drawing/2014/main" id="{12345FD9-B370-423E-BD88-EDDC9083C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6"/>
          <a:stretch/>
        </p:blipFill>
        <p:spPr bwMode="auto">
          <a:xfrm>
            <a:off x="3343275" y="272655"/>
            <a:ext cx="55054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2C4F2-CCA4-43A5-9F6B-BEA03DB96460}"/>
              </a:ext>
            </a:extLst>
          </p:cNvPr>
          <p:cNvSpPr/>
          <p:nvPr/>
        </p:nvSpPr>
        <p:spPr>
          <a:xfrm>
            <a:off x="7413435" y="6216013"/>
            <a:ext cx="416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n-GB" dirty="0" err="1">
                <a:latin typeface="+mj-lt"/>
              </a:rPr>
              <a:t>Gleitman</a:t>
            </a:r>
            <a:r>
              <a:rPr lang="et-EE" dirty="0">
                <a:latin typeface="+mj-lt"/>
              </a:rPr>
              <a:t>, </a:t>
            </a:r>
            <a:r>
              <a:rPr lang="en-GB" dirty="0">
                <a:latin typeface="+mj-lt"/>
              </a:rPr>
              <a:t>Reisberg, &amp; Gross, 2003</a:t>
            </a:r>
            <a:r>
              <a:rPr lang="et-EE" dirty="0">
                <a:latin typeface="+mj-lt"/>
              </a:rPr>
              <a:t>, 3. </a:t>
            </a:r>
            <a:r>
              <a:rPr lang="et-EE" dirty="0" err="1">
                <a:latin typeface="+mj-lt"/>
              </a:rPr>
              <a:t>ptk</a:t>
            </a:r>
            <a:r>
              <a:rPr lang="en-GB" dirty="0">
                <a:latin typeface="+mj-lt"/>
              </a:rPr>
              <a:t>)</a:t>
            </a:r>
            <a:endParaRPr lang="et-E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248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11142</TotalTime>
  <Words>3694</Words>
  <Application>Microsoft Office PowerPoint</Application>
  <PresentationFormat>Widescreen</PresentationFormat>
  <Paragraphs>389</Paragraphs>
  <Slides>45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4" baseType="lpstr">
      <vt:lpstr>AdvP6960</vt:lpstr>
      <vt:lpstr>AdvP696A</vt:lpstr>
      <vt:lpstr>AdvP6975</vt:lpstr>
      <vt:lpstr>Arial</vt:lpstr>
      <vt:lpstr>Calibri</vt:lpstr>
      <vt:lpstr>Calibri Light</vt:lpstr>
      <vt:lpstr>Courier New</vt:lpstr>
      <vt:lpstr>Frutiger-Bold</vt:lpstr>
      <vt:lpstr>Frutiger-BoldCn</vt:lpstr>
      <vt:lpstr>Frutiger-Italic</vt:lpstr>
      <vt:lpstr>Frutiger-Roman</vt:lpstr>
      <vt:lpstr>OfficinaSansStd-Bold</vt:lpstr>
      <vt:lpstr>OfficinaSansStd-Book</vt:lpstr>
      <vt:lpstr>Open Sans</vt:lpstr>
      <vt:lpstr>Roboto</vt:lpstr>
      <vt:lpstr>Times New Roman</vt:lpstr>
      <vt:lpstr>TimesNewRomanPSMT</vt:lpstr>
      <vt:lpstr>Universal-GreekwithMathPi</vt:lpstr>
      <vt:lpstr>Office Theme</vt:lpstr>
      <vt:lpstr>Sissejuhatus psühhofüsioloogia rakendustesse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SNS tegutseb PNS vahenditega või vastupidi?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Kompuutertomograafia  (computer tomography)</vt:lpstr>
      <vt:lpstr>Strukturaalsed erinevused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fNIRS ehk fotopletüsmograaf steroididel</vt:lpstr>
      <vt:lpstr>PowerPoint Presentation</vt:lpstr>
      <vt:lpstr>PowerPoint Presentation</vt:lpstr>
      <vt:lpstr>fNIRS ehk fotopletüsmograaf steroididel</vt:lpstr>
      <vt:lpstr>PowerPoint Presentation</vt:lpstr>
      <vt:lpstr>Kasutatud kirjandus (esinemise järjekorras)</vt:lpstr>
      <vt:lpstr>Kasutatud kirjandus (esinemise järjekorras)</vt:lpstr>
      <vt:lpstr>PowerPoint Presentation</vt:lpstr>
      <vt:lpstr>PowerPoint Presentation</vt:lpstr>
      <vt:lpstr>Sissejuhatus psühhofüsioloogia rakendustesse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Naar</dc:creator>
  <cp:lastModifiedBy>Richard Naar</cp:lastModifiedBy>
  <cp:revision>782</cp:revision>
  <dcterms:created xsi:type="dcterms:W3CDTF">2020-07-09T08:11:43Z</dcterms:created>
  <dcterms:modified xsi:type="dcterms:W3CDTF">2021-05-16T11:58:56Z</dcterms:modified>
</cp:coreProperties>
</file>